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2" r:id="rId5"/>
    <p:sldId id="277" r:id="rId6"/>
    <p:sldId id="279" r:id="rId7"/>
    <p:sldId id="312" r:id="rId8"/>
    <p:sldId id="313" r:id="rId9"/>
    <p:sldId id="276" r:id="rId10"/>
    <p:sldId id="285" r:id="rId11"/>
    <p:sldId id="286" r:id="rId12"/>
    <p:sldId id="289" r:id="rId13"/>
    <p:sldId id="306" r:id="rId14"/>
    <p:sldId id="307" r:id="rId15"/>
    <p:sldId id="308" r:id="rId16"/>
    <p:sldId id="275" r:id="rId17"/>
    <p:sldId id="281" r:id="rId18"/>
    <p:sldId id="280" r:id="rId19"/>
    <p:sldId id="282" r:id="rId20"/>
    <p:sldId id="283" r:id="rId21"/>
    <p:sldId id="310" r:id="rId22"/>
    <p:sldId id="314" r:id="rId23"/>
    <p:sldId id="315" r:id="rId24"/>
    <p:sldId id="316" r:id="rId25"/>
    <p:sldId id="317" r:id="rId26"/>
    <p:sldId id="318" r:id="rId27"/>
    <p:sldId id="319" r:id="rId28"/>
    <p:sldId id="268" r:id="rId29"/>
    <p:sldId id="269" r:id="rId30"/>
    <p:sldId id="270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9" r:id="rId41"/>
    <p:sldId id="320" r:id="rId42"/>
  </p:sldIdLst>
  <p:sldSz cx="18288000" cy="10287000"/>
  <p:notesSz cx="6858000" cy="9144000"/>
  <p:embeddedFontLst>
    <p:embeddedFont>
      <p:font typeface="휴먼둥근헤드라인" panose="02030504000101010101" pitchFamily="18" charset="-127"/>
      <p:regular r:id="rId44"/>
    </p:embeddedFont>
    <p:embeddedFont>
      <p:font typeface="Pretendard Regular" panose="020B0600000101010101" charset="-127"/>
      <p:regular r:id="rId45"/>
    </p:embeddedFont>
    <p:embeddedFont>
      <p:font typeface="Pretendard Bold" panose="020B0600000101010101" charset="-127"/>
      <p:bold r:id="rId46"/>
    </p:embeddedFont>
    <p:embeddedFont>
      <p:font typeface="휴먼엑스포" panose="02030504000101010101" pitchFamily="18" charset="-127"/>
      <p:regular r:id="rId47"/>
    </p:embeddedFont>
    <p:embeddedFont>
      <p:font typeface="한컴 말랑말랑 Bold" panose="020F0803000000000000" pitchFamily="50" charset="-127"/>
      <p:bold r:id="rId48"/>
    </p:embeddedFont>
    <p:embeddedFont>
      <p:font typeface="Pretendard SemiBold" panose="020B0600000101010101" charset="-127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D2Coding" panose="020B0609020101020101" pitchFamily="49" charset="-127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E"/>
    <a:srgbClr val="F9EEED"/>
    <a:srgbClr val="FFFEF7"/>
    <a:srgbClr val="E9EFF7"/>
    <a:srgbClr val="7180CB"/>
    <a:srgbClr val="FFFFE7"/>
    <a:srgbClr val="F9FEDA"/>
    <a:srgbClr val="6182D6"/>
    <a:srgbClr val="485BBC"/>
    <a:srgbClr val="3B4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410" autoAdjust="0"/>
  </p:normalViewPr>
  <p:slideViewPr>
    <p:cSldViewPr>
      <p:cViewPr varScale="1">
        <p:scale>
          <a:sx n="53" d="100"/>
          <a:sy n="53" d="100"/>
        </p:scale>
        <p:origin x="138" y="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203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6C771-3A21-4451-9330-DC50B3057FBD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1C666-9D83-4DF9-BC7C-E677EC94E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36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63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8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8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21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34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9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534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43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701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30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5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93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6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40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93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24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82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307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687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55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7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09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52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0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6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6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2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1C666-9D83-4DF9-BC7C-E677EC94EF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5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13487400" y="940355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lnSpc>
                <a:spcPct val="83000"/>
              </a:lnSpc>
              <a:defRPr lang="ko-KR" altLang="en-US" sz="1800" kern="1200" smtClean="0">
                <a:solidFill>
                  <a:srgbClr val="7180CB"/>
                </a:solidFill>
                <a:latin typeface="Pretendard Regular"/>
                <a:ea typeface="+mn-ea"/>
                <a:cs typeface="+mn-cs"/>
              </a:defRPr>
            </a:lvl1pPr>
          </a:lstStyle>
          <a:p>
            <a:fld id="{EE292418-E48F-4A7F-9A2D-97AFF6765F2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94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83000"/>
              </a:lnSpc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srgbClr val="7180CB"/>
                </a:solidFill>
                <a:latin typeface="Pretendard Regular"/>
              </a:rPr>
              <a:t>&lt;#&gt;</a:t>
            </a:r>
            <a:endParaRPr lang="en-US" altLang="ko-KR" dirty="0">
              <a:solidFill>
                <a:srgbClr val="7180CB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94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83000"/>
              </a:lnSpc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srgbClr val="7180CB"/>
                </a:solidFill>
                <a:latin typeface="Pretendard Regular"/>
              </a:rPr>
              <a:t>&lt;#&gt;</a:t>
            </a:r>
            <a:endParaRPr lang="en-US" altLang="ko-KR" dirty="0">
              <a:solidFill>
                <a:srgbClr val="7180CB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94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83000"/>
              </a:lnSpc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srgbClr val="7180CB"/>
                </a:solidFill>
                <a:latin typeface="Pretendard Regular"/>
              </a:rPr>
              <a:t>&lt;#&gt;</a:t>
            </a:r>
            <a:endParaRPr lang="en-US" altLang="ko-KR" dirty="0">
              <a:solidFill>
                <a:srgbClr val="7180CB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13487400" y="940355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lnSpc>
                <a:spcPct val="83000"/>
              </a:lnSpc>
              <a:defRPr lang="ko-KR" altLang="en-US" sz="1800" kern="1200" smtClean="0">
                <a:solidFill>
                  <a:srgbClr val="7180CB"/>
                </a:solidFill>
                <a:latin typeface="Pretendard Regular"/>
                <a:ea typeface="+mn-ea"/>
                <a:cs typeface="+mn-cs"/>
              </a:defRPr>
            </a:lvl1pPr>
          </a:lstStyle>
          <a:p>
            <a:fld id="{EE292418-E48F-4A7F-9A2D-97AFF6765F2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94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83000"/>
              </a:lnSpc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srgbClr val="7180CB"/>
                </a:solidFill>
                <a:latin typeface="Pretendard Regular"/>
              </a:rPr>
              <a:t>&lt;#&gt;</a:t>
            </a:r>
            <a:endParaRPr lang="en-US" altLang="ko-KR" dirty="0">
              <a:solidFill>
                <a:srgbClr val="7180CB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290800" y="9494837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94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83000"/>
              </a:lnSpc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srgbClr val="7180CB"/>
                </a:solidFill>
                <a:latin typeface="Pretendard Regular"/>
              </a:rPr>
              <a:t>&lt;#&gt;</a:t>
            </a:r>
            <a:endParaRPr lang="en-US" altLang="ko-KR" dirty="0">
              <a:solidFill>
                <a:srgbClr val="7180CB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94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83000"/>
              </a:lnSpc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srgbClr val="7180CB"/>
                </a:solidFill>
                <a:latin typeface="Pretendard Regular"/>
              </a:rPr>
              <a:t>&lt;#&gt;</a:t>
            </a:r>
            <a:endParaRPr lang="en-US" altLang="ko-KR" dirty="0">
              <a:solidFill>
                <a:srgbClr val="7180CB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94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83000"/>
              </a:lnSpc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srgbClr val="7180CB"/>
                </a:solidFill>
                <a:latin typeface="Pretendard Regular"/>
              </a:rPr>
              <a:t>&lt;#&gt;</a:t>
            </a:r>
            <a:endParaRPr lang="en-US" altLang="ko-KR" dirty="0">
              <a:solidFill>
                <a:srgbClr val="7180CB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13487400" y="940355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lnSpc>
                <a:spcPct val="83000"/>
              </a:lnSpc>
              <a:defRPr lang="ko-KR" altLang="en-US" sz="1800" kern="1200" smtClean="0">
                <a:solidFill>
                  <a:srgbClr val="7180CB"/>
                </a:solidFill>
                <a:latin typeface="Pretendard Regular"/>
                <a:ea typeface="+mn-ea"/>
                <a:cs typeface="+mn-cs"/>
              </a:defRPr>
            </a:lvl1pPr>
          </a:lstStyle>
          <a:p>
            <a:fld id="{EE292418-E48F-4A7F-9A2D-97AFF6765F2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5" Type="http://schemas.openxmlformats.org/officeDocument/2006/relationships/image" Target="../media/image6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10" Type="http://schemas.openxmlformats.org/officeDocument/2006/relationships/image" Target="../media/image60.png"/><Relationship Id="rId4" Type="http://schemas.openxmlformats.org/officeDocument/2006/relationships/image" Target="../media/image6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88.png"/><Relationship Id="rId5" Type="http://schemas.openxmlformats.org/officeDocument/2006/relationships/image" Target="../media/image5.png"/><Relationship Id="rId10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2.png"/><Relationship Id="rId4" Type="http://schemas.openxmlformats.org/officeDocument/2006/relationships/image" Target="../media/image6.png"/><Relationship Id="rId9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00.png"/><Relationship Id="rId5" Type="http://schemas.openxmlformats.org/officeDocument/2006/relationships/image" Target="../media/image5.png"/><Relationship Id="rId10" Type="http://schemas.openxmlformats.org/officeDocument/2006/relationships/image" Target="../media/image99.png"/><Relationship Id="rId4" Type="http://schemas.openxmlformats.org/officeDocument/2006/relationships/image" Target="../media/image6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105.png"/><Relationship Id="rId4" Type="http://schemas.openxmlformats.org/officeDocument/2006/relationships/image" Target="../media/image6.png"/><Relationship Id="rId9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10.png"/><Relationship Id="rId5" Type="http://schemas.openxmlformats.org/officeDocument/2006/relationships/image" Target="../media/image5.png"/><Relationship Id="rId10" Type="http://schemas.openxmlformats.org/officeDocument/2006/relationships/image" Target="../media/image109.png"/><Relationship Id="rId4" Type="http://schemas.openxmlformats.org/officeDocument/2006/relationships/image" Target="../media/image6.png"/><Relationship Id="rId9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115.png"/><Relationship Id="rId4" Type="http://schemas.openxmlformats.org/officeDocument/2006/relationships/image" Target="../media/image6.png"/><Relationship Id="rId9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06000" y="8108950"/>
            <a:ext cx="4318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162800" y="8108950"/>
            <a:ext cx="4318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20800" y="1028700"/>
            <a:ext cx="3314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b="0" i="0" u="none" strike="noStrike" dirty="0" smtClean="0">
                <a:solidFill>
                  <a:srgbClr val="23294A"/>
                </a:solidFill>
                <a:latin typeface="Pretendard Regular"/>
              </a:rPr>
              <a:t>작성일 </a:t>
            </a:r>
            <a:r>
              <a:rPr lang="en-US" altLang="ko-KR" b="0" i="0" u="none" strike="noStrike" dirty="0" smtClean="0">
                <a:solidFill>
                  <a:srgbClr val="23294A"/>
                </a:solidFill>
                <a:latin typeface="Pretendard Regular"/>
              </a:rPr>
              <a:t>: </a:t>
            </a:r>
            <a:r>
              <a:rPr lang="en-US" b="0" i="0" u="none" strike="noStrike" dirty="0" smtClean="0">
                <a:solidFill>
                  <a:srgbClr val="23294A"/>
                </a:solidFill>
                <a:latin typeface="Pretendard Regular"/>
              </a:rPr>
              <a:t>2024.07.</a:t>
            </a:r>
            <a:endParaRPr lang="en-US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914900" y="7969250"/>
            <a:ext cx="219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23294A"/>
                </a:solidFill>
                <a:ea typeface="Pretendard Regular"/>
              </a:rPr>
              <a:t>김광섭</a:t>
            </a:r>
            <a:endParaRPr lang="ko-KR" sz="2000" b="0" i="0" u="none" strike="noStrike" dirty="0">
              <a:solidFill>
                <a:srgbClr val="23294A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45400" y="7969250"/>
            <a:ext cx="219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dirty="0" smtClean="0">
                <a:solidFill>
                  <a:srgbClr val="23294A"/>
                </a:solidFill>
                <a:latin typeface="Pretendard Regular"/>
              </a:rPr>
              <a:t>010-8248-7466</a:t>
            </a:r>
            <a:endParaRPr lang="en-US" sz="20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439400" y="7924800"/>
            <a:ext cx="3009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dirty="0" smtClean="0">
                <a:solidFill>
                  <a:srgbClr val="23294A"/>
                </a:solidFill>
                <a:latin typeface="Pretendard Regular"/>
              </a:rPr>
              <a:t>mads0110@naver.com</a:t>
            </a:r>
            <a:endParaRPr lang="en-US" sz="20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749300" y="1017337"/>
            <a:ext cx="3314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b="1" i="0" u="none" strike="noStrike" dirty="0" smtClean="0">
                <a:solidFill>
                  <a:srgbClr val="23294A"/>
                </a:solidFill>
                <a:latin typeface="Pretendard Regular"/>
              </a:rPr>
              <a:t>포트폴리오</a:t>
            </a:r>
            <a:endParaRPr lang="en-US" b="1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7" name="Object 18"/>
          <p:cNvSpPr txBox="1">
            <a:spLocks/>
          </p:cNvSpPr>
          <p:nvPr/>
        </p:nvSpPr>
        <p:spPr>
          <a:xfrm>
            <a:off x="1210945" y="4152900"/>
            <a:ext cx="1586738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en-US" sz="9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charset="0"/>
                <a:ea typeface="휴먼둥근헤드라인" charset="0"/>
                <a:cs typeface="Pretendard SemiBold" charset="0"/>
              </a:rPr>
              <a:t>나의 첫 개발 포트폴리오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6</a:t>
            </a:r>
            <a:r>
              <a:rPr lang="en-US" altLang="ko-KR" sz="2800" b="1" dirty="0" smtClean="0">
                <a:latin typeface="Pretendard SemiBold"/>
              </a:rPr>
              <a:t>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74" name="TextBox 15"/>
          <p:cNvSpPr txBox="1"/>
          <p:nvPr/>
        </p:nvSpPr>
        <p:spPr>
          <a:xfrm>
            <a:off x="990600" y="3606800"/>
            <a:ext cx="16433800" cy="5430623"/>
          </a:xfrm>
          <a:prstGeom prst="rect">
            <a:avLst/>
          </a:prstGeom>
          <a:solidFill>
            <a:srgbClr val="F6F6FE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요구사항정의서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Group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47264"/>
              </p:ext>
            </p:extLst>
          </p:nvPr>
        </p:nvGraphicFramePr>
        <p:xfrm>
          <a:off x="1371599" y="4045304"/>
          <a:ext cx="15697200" cy="5065879"/>
        </p:xfrm>
        <a:graphic>
          <a:graphicData uri="http://schemas.openxmlformats.org/drawingml/2006/table">
            <a:tbl>
              <a:tblPr/>
              <a:tblGrid>
                <a:gridCol w="1524001">
                  <a:extLst>
                    <a:ext uri="{9D8B030D-6E8A-4147-A177-3AD203B41FA5}">
                      <a16:colId xmlns:a16="http://schemas.microsoft.com/office/drawing/2014/main" val="30029306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0216931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171872256"/>
                    </a:ext>
                  </a:extLst>
                </a:gridCol>
                <a:gridCol w="2108198">
                  <a:extLst>
                    <a:ext uri="{9D8B030D-6E8A-4147-A177-3AD203B41FA5}">
                      <a16:colId xmlns:a16="http://schemas.microsoft.com/office/drawing/2014/main" val="3248229890"/>
                    </a:ext>
                  </a:extLst>
                </a:gridCol>
                <a:gridCol w="1168401">
                  <a:extLst>
                    <a:ext uri="{9D8B030D-6E8A-4147-A177-3AD203B41FA5}">
                      <a16:colId xmlns:a16="http://schemas.microsoft.com/office/drawing/2014/main" val="4008123734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929043865"/>
                    </a:ext>
                  </a:extLst>
                </a:gridCol>
              </a:tblGrid>
              <a:tr h="484463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요구사항ID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요구사항명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우선순위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 설명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4468"/>
                  </a:ext>
                </a:extLst>
              </a:tr>
              <a:tr h="708062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아파트별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b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APT01_MAP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주변 지도 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69888"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최근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실거래가를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 조회한 아파트에 대해 주변환경을 알고 싶다고 응답하면, 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이미지화된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 지도 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182210"/>
                  </a:ext>
                </a:extLst>
              </a:tr>
              <a:tr h="1058370">
                <a:tc rowSpan="4"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지역구별</a:t>
                      </a:r>
                      <a:b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APT02_</a:t>
                      </a:r>
                      <a:b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AVERAGE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구별 평당 매매가 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49263" indent="-4492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347663" indent="-36830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‘지역구별 비교분석정보 조회’ 선택 후 ‘아파트 면적당 매매가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비교’를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 선택하거나 채팅으로 ‘어느 구가 가장 비싸?’ 등을 입력하면, 구별 평균 면적당 매매가 분석 정보 제공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224861"/>
                  </a:ext>
                </a:extLst>
              </a:tr>
              <a:tr h="1058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APT02_CAGR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구별 연평균 증가율 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49263" indent="-4492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347663" indent="-36830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‘지역구별 비교분석정보 조회’ 선택 후 ‘아파트 연평균증가율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비교’를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 선택하거나 채팅으로 ‘어느 구가 가장 많이 올랐어?’ 등을 입력하면, 구별 연평균 증가율 정보 제공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45200"/>
                  </a:ext>
                </a:extLst>
              </a:tr>
              <a:tr h="759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APT02_MEAN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구별 평균 매매가 추이 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49263" indent="-4492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347663" indent="-36830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연평균 증가율 막대 그래프(구)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를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 선택하면, 2017년부터 2024년까지 평균 매매가 추이를 알 수 있는 꺾은선 그래프 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163506"/>
                  </a:ext>
                </a:extLst>
              </a:tr>
              <a:tr h="708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APT02_HUMAN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구별 인구수 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49263" indent="-4492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347663" indent="-36830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‘지역구별 비교분석정보 조회’ 선택 후 ‘구별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인구조회’를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 선택하면, 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/>
                      </a:r>
                      <a:b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</a:b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  <a:sym typeface="?? ??" charset="0"/>
                        </a:rPr>
                        <a:t>구별 평균 인구수 정보제공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210755"/>
                  </a:ext>
                </a:extLst>
              </a:tr>
            </a:tbl>
          </a:graphicData>
        </a:graphic>
      </p:graphicFrame>
      <p:sp>
        <p:nvSpPr>
          <p:cNvPr id="19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10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41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7</a:t>
            </a:r>
            <a:r>
              <a:rPr lang="en-US" altLang="ko-KR" sz="2800" b="1" dirty="0" smtClean="0">
                <a:latin typeface="Pretendard SemiBold"/>
              </a:rPr>
              <a:t>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전체 구성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271588" y="2479135"/>
            <a:ext cx="15689262" cy="6558288"/>
            <a:chOff x="1227138" y="298150"/>
            <a:chExt cx="16167100" cy="9206213"/>
          </a:xfrm>
        </p:grpSpPr>
        <p:sp>
          <p:nvSpPr>
            <p:cNvPr id="19" name="AutoShape 13"/>
            <p:cNvSpPr>
              <a:spLocks noChangeArrowheads="1"/>
            </p:cNvSpPr>
            <p:nvPr/>
          </p:nvSpPr>
          <p:spPr bwMode="auto">
            <a:xfrm>
              <a:off x="7423150" y="1890713"/>
              <a:ext cx="2819400" cy="546100"/>
            </a:xfrm>
            <a:prstGeom prst="flowChartDecision">
              <a:avLst/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웰컴블록</a:t>
              </a:r>
              <a:endParaRPr lang="ko-KR" altLang="en-US" sz="15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pic>
          <p:nvPicPr>
            <p:cNvPr id="20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793" y="298150"/>
              <a:ext cx="1155700" cy="119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9350" y="1731963"/>
              <a:ext cx="128588" cy="15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900" y="2436813"/>
              <a:ext cx="2908300" cy="34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500" y="2436813"/>
              <a:ext cx="4830763" cy="3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AutoShape 21"/>
            <p:cNvSpPr>
              <a:spLocks noChangeArrowheads="1"/>
            </p:cNvSpPr>
            <p:nvPr/>
          </p:nvSpPr>
          <p:spPr bwMode="auto">
            <a:xfrm>
              <a:off x="4319588" y="3413125"/>
              <a:ext cx="3351212" cy="509588"/>
            </a:xfrm>
            <a:prstGeom prst="parallelogram">
              <a:avLst>
                <a:gd name="adj" fmla="val 24996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서울시 </a:t>
              </a:r>
              <a:r>
                <a:rPr lang="ko-KR" altLang="en-US" sz="1500" b="1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지역구명</a:t>
              </a:r>
              <a:r>
                <a:rPr lang="ko-KR" altLang="en-US" sz="15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 입력</a:t>
              </a:r>
            </a:p>
          </p:txBody>
        </p:sp>
        <p:pic>
          <p:nvPicPr>
            <p:cNvPr id="26" name="Picture 2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900" y="3246438"/>
              <a:ext cx="128588" cy="166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AutoShape 23"/>
            <p:cNvSpPr>
              <a:spLocks noChangeArrowheads="1"/>
            </p:cNvSpPr>
            <p:nvPr/>
          </p:nvSpPr>
          <p:spPr bwMode="auto">
            <a:xfrm>
              <a:off x="9990138" y="4930775"/>
              <a:ext cx="2365375" cy="693738"/>
            </a:xfrm>
            <a:prstGeom prst="parallelogram">
              <a:avLst>
                <a:gd name="adj" fmla="val 24988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구별 연평균증가율 그래프 출력</a:t>
              </a:r>
            </a:p>
          </p:txBody>
        </p:sp>
        <p:sp>
          <p:nvSpPr>
            <p:cNvPr id="29" name="AutoShape 24"/>
            <p:cNvSpPr>
              <a:spLocks noChangeArrowheads="1"/>
            </p:cNvSpPr>
            <p:nvPr/>
          </p:nvSpPr>
          <p:spPr bwMode="auto">
            <a:xfrm>
              <a:off x="12417425" y="4932363"/>
              <a:ext cx="2349500" cy="693737"/>
            </a:xfrm>
            <a:prstGeom prst="parallelogram">
              <a:avLst>
                <a:gd name="adj" fmla="val 24993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구별 </a:t>
              </a:r>
              <a:r>
                <a:rPr lang="ko-KR" altLang="en-US" sz="1500" b="1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평당매매가</a:t>
              </a:r>
              <a:endParaRPr lang="ko-KR" altLang="en-US" sz="15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그래프 출력</a:t>
              </a:r>
            </a:p>
          </p:txBody>
        </p:sp>
        <p:pic>
          <p:nvPicPr>
            <p:cNvPr id="31" name="Picture 2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3613" y="3327400"/>
              <a:ext cx="2474912" cy="67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5825" y="3327400"/>
              <a:ext cx="2540000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AutoShape 27"/>
            <p:cNvSpPr>
              <a:spLocks noChangeArrowheads="1"/>
            </p:cNvSpPr>
            <p:nvPr/>
          </p:nvSpPr>
          <p:spPr bwMode="auto">
            <a:xfrm>
              <a:off x="14906625" y="4913313"/>
              <a:ext cx="2259013" cy="693737"/>
            </a:xfrm>
            <a:prstGeom prst="parallelogram">
              <a:avLst>
                <a:gd name="adj" fmla="val 24980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구별 인구 수 그래프 출력</a:t>
              </a:r>
            </a:p>
          </p:txBody>
        </p:sp>
        <p:sp>
          <p:nvSpPr>
            <p:cNvPr id="35" name="AutoShape 28"/>
            <p:cNvSpPr>
              <a:spLocks noChangeArrowheads="1"/>
            </p:cNvSpPr>
            <p:nvPr/>
          </p:nvSpPr>
          <p:spPr bwMode="auto">
            <a:xfrm>
              <a:off x="4327525" y="6194425"/>
              <a:ext cx="3349625" cy="606425"/>
            </a:xfrm>
            <a:prstGeom prst="parallelogram">
              <a:avLst>
                <a:gd name="adj" fmla="val 24984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면적(소/중/대)별 </a:t>
              </a:r>
              <a:b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</a:b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최근거래가 정보 제공</a:t>
              </a:r>
            </a:p>
          </p:txBody>
        </p:sp>
        <p:sp>
          <p:nvSpPr>
            <p:cNvPr id="36" name="AutoShape 29"/>
            <p:cNvSpPr>
              <a:spLocks noChangeArrowheads="1"/>
            </p:cNvSpPr>
            <p:nvPr/>
          </p:nvSpPr>
          <p:spPr bwMode="auto">
            <a:xfrm>
              <a:off x="3381375" y="7086600"/>
              <a:ext cx="2667000" cy="646113"/>
            </a:xfrm>
            <a:prstGeom prst="diamond">
              <a:avLst/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다른 아파트 </a:t>
              </a:r>
              <a:b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</a:br>
              <a: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조회?</a:t>
              </a:r>
            </a:p>
          </p:txBody>
        </p:sp>
        <p:pic>
          <p:nvPicPr>
            <p:cNvPr id="37" name="Picture 3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5025" y="3327400"/>
              <a:ext cx="128588" cy="6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AutoShape 31"/>
            <p:cNvSpPr>
              <a:spLocks noChangeArrowheads="1"/>
            </p:cNvSpPr>
            <p:nvPr/>
          </p:nvSpPr>
          <p:spPr bwMode="auto">
            <a:xfrm>
              <a:off x="6499225" y="7089775"/>
              <a:ext cx="1905000" cy="639763"/>
            </a:xfrm>
            <a:prstGeom prst="parallelogram">
              <a:avLst>
                <a:gd name="adj" fmla="val 25021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주변 지도 </a:t>
              </a:r>
              <a:b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</a:b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정보 제공</a:t>
              </a:r>
            </a:p>
          </p:txBody>
        </p:sp>
        <p:pic>
          <p:nvPicPr>
            <p:cNvPr id="39" name="Picture 3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788" y="6800850"/>
              <a:ext cx="12827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788" y="6800850"/>
              <a:ext cx="1595437" cy="288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138" y="2635250"/>
              <a:ext cx="4681537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38"/>
            <p:cNvSpPr>
              <a:spLocks noChangeArrowheads="1"/>
            </p:cNvSpPr>
            <p:nvPr/>
          </p:nvSpPr>
          <p:spPr bwMode="auto">
            <a:xfrm>
              <a:off x="7652544" y="1161799"/>
              <a:ext cx="2362200" cy="470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카카오 연동 로그인</a:t>
              </a:r>
            </a:p>
          </p:txBody>
        </p:sp>
        <p:pic>
          <p:nvPicPr>
            <p:cNvPr id="43" name="Picture 3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125" y="7729538"/>
              <a:ext cx="1042988" cy="27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AutoShape 40"/>
            <p:cNvSpPr>
              <a:spLocks noChangeArrowheads="1"/>
            </p:cNvSpPr>
            <p:nvPr/>
          </p:nvSpPr>
          <p:spPr bwMode="auto">
            <a:xfrm>
              <a:off x="4722813" y="8002588"/>
              <a:ext cx="3352800" cy="720725"/>
            </a:xfrm>
            <a:prstGeom prst="diamond">
              <a:avLst/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지역(구)별)</a:t>
              </a:r>
            </a:p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비교정보 조회?</a:t>
              </a:r>
            </a:p>
          </p:txBody>
        </p:sp>
        <p:sp>
          <p:nvSpPr>
            <p:cNvPr id="45" name="Rectangle 41"/>
            <p:cNvSpPr>
              <a:spLocks noChangeArrowheads="1"/>
            </p:cNvSpPr>
            <p:nvPr/>
          </p:nvSpPr>
          <p:spPr bwMode="auto">
            <a:xfrm>
              <a:off x="8075613" y="9047163"/>
              <a:ext cx="1981200" cy="457200"/>
            </a:xfrm>
            <a:prstGeom prst="rect">
              <a:avLst/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상담 종료</a:t>
              </a: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2659063" y="7227888"/>
              <a:ext cx="676275" cy="470849"/>
            </a:xfrm>
            <a:prstGeom prst="rect">
              <a:avLst/>
            </a:prstGeom>
            <a:solidFill>
              <a:srgbClr val="F6F6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yes</a:t>
              </a:r>
            </a:p>
          </p:txBody>
        </p:sp>
        <p:pic>
          <p:nvPicPr>
            <p:cNvPr id="47" name="Picture 43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8525" y="7732713"/>
              <a:ext cx="1755775" cy="26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4"/>
            <p:cNvSpPr>
              <a:spLocks noChangeArrowheads="1"/>
            </p:cNvSpPr>
            <p:nvPr/>
          </p:nvSpPr>
          <p:spPr bwMode="auto">
            <a:xfrm>
              <a:off x="5049838" y="7699375"/>
              <a:ext cx="506412" cy="470849"/>
            </a:xfrm>
            <a:prstGeom prst="rect">
              <a:avLst/>
            </a:prstGeom>
            <a:solidFill>
              <a:srgbClr val="F6F6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eaLnBrk="1" latinLnBrk="0" hangingPunct="1">
                <a:spcBef>
                  <a:spcPct val="0"/>
                </a:spcBef>
              </a:pPr>
              <a:r>
                <a:rPr lang="en-US" altLang="ko-KR" sz="150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no</a:t>
              </a:r>
            </a:p>
          </p:txBody>
        </p:sp>
        <p:pic>
          <p:nvPicPr>
            <p:cNvPr id="49" name="Picture 45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863" y="8723313"/>
              <a:ext cx="2736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6"/>
            <p:cNvSpPr>
              <a:spLocks noChangeArrowheads="1"/>
            </p:cNvSpPr>
            <p:nvPr/>
          </p:nvSpPr>
          <p:spPr bwMode="auto">
            <a:xfrm>
              <a:off x="7016750" y="8710613"/>
              <a:ext cx="508000" cy="470849"/>
            </a:xfrm>
            <a:prstGeom prst="rect">
              <a:avLst/>
            </a:prstGeom>
            <a:solidFill>
              <a:srgbClr val="F6F6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eaLnBrk="1" latinLnBrk="0" hangingPunct="1">
                <a:spcBef>
                  <a:spcPct val="0"/>
                </a:spcBef>
              </a:pPr>
              <a:r>
                <a:rPr lang="en-US" altLang="ko-KR" sz="150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no</a:t>
              </a:r>
            </a:p>
          </p:txBody>
        </p:sp>
        <p:pic>
          <p:nvPicPr>
            <p:cNvPr id="51" name="Picture 47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613" y="2620963"/>
              <a:ext cx="5421312" cy="5748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48"/>
            <p:cNvSpPr>
              <a:spLocks noChangeArrowheads="1"/>
            </p:cNvSpPr>
            <p:nvPr/>
          </p:nvSpPr>
          <p:spPr bwMode="auto">
            <a:xfrm>
              <a:off x="8237538" y="8139113"/>
              <a:ext cx="676275" cy="470849"/>
            </a:xfrm>
            <a:prstGeom prst="rect">
              <a:avLst/>
            </a:prstGeom>
            <a:solidFill>
              <a:srgbClr val="F6F6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eaLnBrk="1" latinLnBrk="0" hangingPunct="1">
                <a:spcBef>
                  <a:spcPct val="0"/>
                </a:spcBef>
              </a:pPr>
              <a:r>
                <a:rPr lang="en-US" altLang="ko-KR" sz="150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yes</a:t>
              </a:r>
            </a:p>
          </p:txBody>
        </p:sp>
        <p:sp>
          <p:nvSpPr>
            <p:cNvPr id="53" name="AutoShape 52"/>
            <p:cNvSpPr>
              <a:spLocks noChangeArrowheads="1"/>
            </p:cNvSpPr>
            <p:nvPr/>
          </p:nvSpPr>
          <p:spPr bwMode="auto">
            <a:xfrm>
              <a:off x="11831638" y="7826375"/>
              <a:ext cx="3352800" cy="879475"/>
            </a:xfrm>
            <a:prstGeom prst="diamond">
              <a:avLst/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다른 지역구별</a:t>
              </a:r>
            </a:p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비교정보 조회?</a:t>
              </a:r>
            </a:p>
          </p:txBody>
        </p:sp>
        <p:pic>
          <p:nvPicPr>
            <p:cNvPr id="54" name="Picture 5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0313" y="3413125"/>
              <a:ext cx="3463925" cy="4859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15260638" y="7991476"/>
              <a:ext cx="676275" cy="470849"/>
            </a:xfrm>
            <a:prstGeom prst="rect">
              <a:avLst/>
            </a:prstGeom>
            <a:solidFill>
              <a:srgbClr val="F6F6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yes</a:t>
              </a:r>
            </a:p>
          </p:txBody>
        </p:sp>
        <p:pic>
          <p:nvPicPr>
            <p:cNvPr id="56" name="Picture 55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9800" y="7275513"/>
              <a:ext cx="2473325" cy="55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4538" y="5626100"/>
              <a:ext cx="128587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4538" y="5607050"/>
              <a:ext cx="2598737" cy="2219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25" y="8705850"/>
              <a:ext cx="4513263" cy="341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12617450" y="8715375"/>
              <a:ext cx="592138" cy="470849"/>
            </a:xfrm>
            <a:prstGeom prst="rect">
              <a:avLst/>
            </a:prstGeom>
            <a:solidFill>
              <a:srgbClr val="F6F6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no</a:t>
              </a:r>
            </a:p>
          </p:txBody>
        </p:sp>
        <p:grpSp>
          <p:nvGrpSpPr>
            <p:cNvPr id="61" name="Group 60"/>
            <p:cNvGrpSpPr>
              <a:grpSpLocks/>
            </p:cNvGrpSpPr>
            <p:nvPr/>
          </p:nvGrpSpPr>
          <p:grpSpPr bwMode="auto">
            <a:xfrm>
              <a:off x="4283075" y="2652713"/>
              <a:ext cx="3424238" cy="593725"/>
              <a:chOff x="2698" y="1671"/>
              <a:chExt cx="2157" cy="374"/>
            </a:xfrm>
          </p:grpSpPr>
          <p:sp>
            <p:nvSpPr>
              <p:cNvPr id="93" name="Rectangle 61"/>
              <p:cNvSpPr>
                <a:spLocks noChangeArrowheads="1"/>
              </p:cNvSpPr>
              <p:nvPr/>
            </p:nvSpPr>
            <p:spPr bwMode="auto">
              <a:xfrm>
                <a:off x="2698" y="1751"/>
                <a:ext cx="2157" cy="294"/>
              </a:xfrm>
              <a:prstGeom prst="rect">
                <a:avLst/>
              </a:prstGeom>
              <a:solidFill>
                <a:srgbClr val="DFE6F7"/>
              </a:solidFill>
              <a:ln w="25400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1pPr>
                <a:lvl2pPr marL="989013"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2pPr>
                <a:lvl3pPr marL="1528763"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3pPr>
                <a:lvl4pPr marL="2068513"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4pPr>
                <a:lvl5pPr marL="2609850"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5pPr>
                <a:lvl6pPr marL="3067050" defTabSz="1028700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6pPr>
                <a:lvl7pPr marL="3524250" defTabSz="1028700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7pPr>
                <a:lvl8pPr marL="3981450" defTabSz="1028700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8pPr>
                <a:lvl9pPr marL="4438650" defTabSz="1028700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</a:pPr>
                <a:r>
                  <a:rPr lang="ko-KR" altLang="en-US" sz="1500" b="1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아파트 최근 실거래가 조회</a:t>
                </a:r>
              </a:p>
            </p:txBody>
          </p:sp>
          <p:pic>
            <p:nvPicPr>
              <p:cNvPr id="94" name="Picture 62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" y="1619"/>
                <a:ext cx="106" cy="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63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513" y="2589213"/>
              <a:ext cx="152400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Group 64"/>
            <p:cNvGrpSpPr>
              <a:grpSpLocks/>
            </p:cNvGrpSpPr>
            <p:nvPr/>
          </p:nvGrpSpPr>
          <p:grpSpPr bwMode="auto">
            <a:xfrm>
              <a:off x="11777663" y="2630488"/>
              <a:ext cx="3630612" cy="696912"/>
              <a:chOff x="7419" y="1657"/>
              <a:chExt cx="2287" cy="439"/>
            </a:xfrm>
          </p:grpSpPr>
          <p:sp>
            <p:nvSpPr>
              <p:cNvPr id="91" name="Rectangle 68"/>
              <p:cNvSpPr>
                <a:spLocks noChangeArrowheads="1"/>
              </p:cNvSpPr>
              <p:nvPr/>
            </p:nvSpPr>
            <p:spPr bwMode="auto">
              <a:xfrm>
                <a:off x="7419" y="1759"/>
                <a:ext cx="2287" cy="337"/>
              </a:xfrm>
              <a:prstGeom prst="rect">
                <a:avLst/>
              </a:prstGeom>
              <a:solidFill>
                <a:srgbClr val="DFE6F7"/>
              </a:solidFill>
              <a:ln w="25400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1pPr>
                <a:lvl2pPr marL="989013"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2pPr>
                <a:lvl3pPr marL="1528763"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3pPr>
                <a:lvl4pPr marL="2068513"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4pPr>
                <a:lvl5pPr marL="2609850" defTabSz="1028700"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5pPr>
                <a:lvl6pPr marL="3067050" defTabSz="1028700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6pPr>
                <a:lvl7pPr marL="3524250" defTabSz="1028700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7pPr>
                <a:lvl8pPr marL="3981450" defTabSz="1028700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8pPr>
                <a:lvl9pPr marL="4438650" defTabSz="1028700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?? ??" charset="0"/>
                    <a:ea typeface="?? ??" charset="0"/>
                    <a:cs typeface="?? ??" charset="0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</a:pPr>
                <a:r>
                  <a:rPr lang="ko-KR" altLang="en-US" sz="1500" b="1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지역구별 비교분석정보 조회</a:t>
                </a:r>
              </a:p>
            </p:txBody>
          </p:sp>
          <p:pic>
            <p:nvPicPr>
              <p:cNvPr id="92" name="Picture 69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2" y="1613"/>
                <a:ext cx="120" cy="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Picture 70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1713" y="3360738"/>
              <a:ext cx="228600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AutoShape 71"/>
            <p:cNvSpPr>
              <a:spLocks noChangeArrowheads="1"/>
            </p:cNvSpPr>
            <p:nvPr/>
          </p:nvSpPr>
          <p:spPr bwMode="auto">
            <a:xfrm>
              <a:off x="4575175" y="4054475"/>
              <a:ext cx="2847975" cy="720725"/>
            </a:xfrm>
            <a:prstGeom prst="diamond">
              <a:avLst/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아파트명 </a:t>
              </a:r>
              <a:b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</a:br>
              <a:r>
                <a:rPr lang="en-US" altLang="ko-KR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조회?</a:t>
              </a:r>
            </a:p>
          </p:txBody>
        </p:sp>
        <p:pic>
          <p:nvPicPr>
            <p:cNvPr id="66" name="Picture 72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7150" y="5662613"/>
              <a:ext cx="1785938" cy="21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6008688" y="4935538"/>
              <a:ext cx="506412" cy="470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r" eaLnBrk="1" latinLnBrk="0" hangingPunct="1">
                <a:spcBef>
                  <a:spcPct val="0"/>
                </a:spcBef>
              </a:pPr>
              <a:r>
                <a:rPr lang="en-US" altLang="ko-KR" sz="150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no</a:t>
              </a:r>
            </a:p>
          </p:txBody>
        </p:sp>
        <p:pic>
          <p:nvPicPr>
            <p:cNvPr id="68" name="Picture 74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488" y="3922713"/>
              <a:ext cx="128587" cy="131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75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663" y="6043613"/>
              <a:ext cx="130175" cy="150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AutoShape 76"/>
            <p:cNvSpPr>
              <a:spLocks noChangeArrowheads="1"/>
            </p:cNvSpPr>
            <p:nvPr/>
          </p:nvSpPr>
          <p:spPr bwMode="auto">
            <a:xfrm>
              <a:off x="1444625" y="4568825"/>
              <a:ext cx="2425700" cy="457200"/>
            </a:xfrm>
            <a:prstGeom prst="parallelogram">
              <a:avLst>
                <a:gd name="adj" fmla="val 24980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동 선택, 예산 선택</a:t>
              </a:r>
            </a:p>
          </p:txBody>
        </p:sp>
        <p:pic>
          <p:nvPicPr>
            <p:cNvPr id="71" name="Picture 77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975" y="4408488"/>
              <a:ext cx="1981200" cy="160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Rectangle 78"/>
            <p:cNvSpPr>
              <a:spLocks noChangeArrowheads="1"/>
            </p:cNvSpPr>
            <p:nvPr/>
          </p:nvSpPr>
          <p:spPr bwMode="auto">
            <a:xfrm>
              <a:off x="3911600" y="4205289"/>
              <a:ext cx="700088" cy="470849"/>
            </a:xfrm>
            <a:prstGeom prst="rect">
              <a:avLst/>
            </a:prstGeom>
            <a:solidFill>
              <a:srgbClr val="F6F6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en-US" altLang="ko-KR" sz="150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yes</a:t>
              </a:r>
            </a:p>
          </p:txBody>
        </p:sp>
        <p:sp>
          <p:nvSpPr>
            <p:cNvPr id="77" name="AutoShape 79"/>
            <p:cNvSpPr>
              <a:spLocks noChangeArrowheads="1"/>
            </p:cNvSpPr>
            <p:nvPr/>
          </p:nvSpPr>
          <p:spPr bwMode="auto">
            <a:xfrm>
              <a:off x="4324350" y="5575300"/>
              <a:ext cx="3351213" cy="468313"/>
            </a:xfrm>
            <a:prstGeom prst="parallelogram">
              <a:avLst>
                <a:gd name="adj" fmla="val 24946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아파트명</a:t>
              </a:r>
              <a:r>
                <a:rPr lang="ko-KR" altLang="en-US" sz="15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 입력</a:t>
              </a:r>
            </a:p>
          </p:txBody>
        </p:sp>
        <p:pic>
          <p:nvPicPr>
            <p:cNvPr id="78" name="Picture 80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663" y="4775200"/>
              <a:ext cx="128587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AutoShape 84"/>
            <p:cNvSpPr>
              <a:spLocks noChangeArrowheads="1"/>
            </p:cNvSpPr>
            <p:nvPr/>
          </p:nvSpPr>
          <p:spPr bwMode="auto">
            <a:xfrm>
              <a:off x="1390650" y="5205413"/>
              <a:ext cx="2425700" cy="457200"/>
            </a:xfrm>
            <a:prstGeom prst="parallelogram">
              <a:avLst>
                <a:gd name="adj" fmla="val 24980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아파트 정보 제공</a:t>
              </a:r>
            </a:p>
          </p:txBody>
        </p:sp>
        <p:pic>
          <p:nvPicPr>
            <p:cNvPr id="80" name="Picture 85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825" y="5024438"/>
              <a:ext cx="128588" cy="180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AutoShape 86"/>
            <p:cNvSpPr>
              <a:spLocks noChangeArrowheads="1"/>
            </p:cNvSpPr>
            <p:nvPr/>
          </p:nvSpPr>
          <p:spPr bwMode="auto">
            <a:xfrm>
              <a:off x="9998075" y="5915025"/>
              <a:ext cx="2233613" cy="477838"/>
            </a:xfrm>
            <a:prstGeom prst="parallelogram">
              <a:avLst>
                <a:gd name="adj" fmla="val 24995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막대그래프 클릭</a:t>
              </a:r>
            </a:p>
          </p:txBody>
        </p:sp>
        <p:sp>
          <p:nvSpPr>
            <p:cNvPr id="82" name="AutoShape 87"/>
            <p:cNvSpPr>
              <a:spLocks noChangeArrowheads="1"/>
            </p:cNvSpPr>
            <p:nvPr/>
          </p:nvSpPr>
          <p:spPr bwMode="auto">
            <a:xfrm>
              <a:off x="9980613" y="6616700"/>
              <a:ext cx="2251075" cy="658813"/>
            </a:xfrm>
            <a:prstGeom prst="parallelogram">
              <a:avLst>
                <a:gd name="adj" fmla="val 24978"/>
              </a:avLst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평균 매매가</a:t>
              </a:r>
              <a:b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</a:b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추이 그래프 출력</a:t>
              </a:r>
            </a:p>
          </p:txBody>
        </p:sp>
        <p:pic>
          <p:nvPicPr>
            <p:cNvPr id="83" name="Picture 88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9325" y="5624513"/>
              <a:ext cx="128588" cy="29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9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825" y="6392863"/>
              <a:ext cx="128588" cy="22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90"/>
            <p:cNvSpPr>
              <a:spLocks noChangeArrowheads="1"/>
            </p:cNvSpPr>
            <p:nvPr/>
          </p:nvSpPr>
          <p:spPr bwMode="auto">
            <a:xfrm>
              <a:off x="10058400" y="4002088"/>
              <a:ext cx="2259013" cy="622300"/>
            </a:xfrm>
            <a:prstGeom prst="rect">
              <a:avLst/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연평균증가율</a:t>
              </a:r>
              <a:b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</a:b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알고 싶어요</a:t>
              </a:r>
            </a:p>
          </p:txBody>
        </p:sp>
        <p:pic>
          <p:nvPicPr>
            <p:cNvPr id="86" name="Picture 91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4088" y="4624388"/>
              <a:ext cx="128587" cy="306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92"/>
            <p:cNvSpPr>
              <a:spLocks noChangeArrowheads="1"/>
            </p:cNvSpPr>
            <p:nvPr/>
          </p:nvSpPr>
          <p:spPr bwMode="auto">
            <a:xfrm>
              <a:off x="12469813" y="4010025"/>
              <a:ext cx="2259012" cy="622300"/>
            </a:xfrm>
            <a:prstGeom prst="rect">
              <a:avLst/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인구 수</a:t>
              </a:r>
            </a:p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알고 싶어요</a:t>
              </a:r>
            </a:p>
          </p:txBody>
        </p:sp>
        <p:sp>
          <p:nvSpPr>
            <p:cNvPr id="88" name="Rectangle 93"/>
            <p:cNvSpPr>
              <a:spLocks noChangeArrowheads="1"/>
            </p:cNvSpPr>
            <p:nvPr/>
          </p:nvSpPr>
          <p:spPr bwMode="auto">
            <a:xfrm>
              <a:off x="14957425" y="4010025"/>
              <a:ext cx="2208213" cy="622300"/>
            </a:xfrm>
            <a:prstGeom prst="rect">
              <a:avLst/>
            </a:prstGeom>
            <a:solidFill>
              <a:srgbClr val="DFE6F7"/>
            </a:solidFill>
            <a:ln w="25400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1pPr>
              <a:lvl2pPr marL="9890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2pPr>
              <a:lvl3pPr marL="152876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3pPr>
              <a:lvl4pPr marL="2068513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4pPr>
              <a:lvl5pPr marL="2609850" defTabSz="1028700"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5pPr>
              <a:lvl6pPr marL="30670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6pPr>
              <a:lvl7pPr marL="35242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7pPr>
              <a:lvl8pPr marL="39814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8pPr>
              <a:lvl9pPr marL="4438650" defTabSz="1028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?? ??" charset="0"/>
                  <a:ea typeface="?? ??" charset="0"/>
                  <a:cs typeface="?? ??" charset="0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</a:pP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면적당 매매가</a:t>
              </a:r>
              <a:b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</a:br>
              <a:r>
                <a:rPr lang="ko-KR" altLang="en-US" sz="1500" b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알고 싶어요</a:t>
              </a:r>
            </a:p>
          </p:txBody>
        </p:sp>
        <p:pic>
          <p:nvPicPr>
            <p:cNvPr id="89" name="Picture 94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0263" y="4632325"/>
              <a:ext cx="128587" cy="300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95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7238" y="4632325"/>
              <a:ext cx="128587" cy="25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98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11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5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TextBox 3"/>
          <p:cNvSpPr txBox="1">
            <a:spLocks/>
          </p:cNvSpPr>
          <p:nvPr/>
        </p:nvSpPr>
        <p:spPr>
          <a:xfrm>
            <a:off x="651533" y="8634128"/>
            <a:ext cx="9329738" cy="120032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400" dirty="0">
                <a:latin typeface="돋움" charset="0"/>
                <a:ea typeface="돋움" charset="0"/>
              </a:rPr>
              <a:t>OPEN API</a:t>
            </a:r>
            <a:r>
              <a:rPr lang="ko-KR" altLang="en-US" sz="2400" dirty="0">
                <a:latin typeface="돋움" charset="0"/>
                <a:ea typeface="돋움" charset="0"/>
              </a:rPr>
              <a:t>에서 받아온 데이터를 </a:t>
            </a:r>
            <a:r>
              <a:rPr lang="en-US" altLang="ko-KR" sz="2400" dirty="0">
                <a:latin typeface="돋움" charset="0"/>
                <a:ea typeface="돋움" charset="0"/>
              </a:rPr>
              <a:t>DB</a:t>
            </a:r>
            <a:r>
              <a:rPr lang="ko-KR" altLang="en-US" sz="2400" dirty="0">
                <a:latin typeface="돋움" charset="0"/>
                <a:ea typeface="돋움" charset="0"/>
              </a:rPr>
              <a:t>에 저장된 데이터와 비교 후 중복되지 않은 값만 </a:t>
            </a:r>
            <a:r>
              <a:rPr lang="en-US" altLang="ko-KR" sz="2400" dirty="0">
                <a:latin typeface="돋움" charset="0"/>
                <a:ea typeface="돋움" charset="0"/>
              </a:rPr>
              <a:t>DB</a:t>
            </a:r>
            <a:r>
              <a:rPr lang="ko-KR" altLang="en-US" sz="2400" dirty="0">
                <a:latin typeface="돋움" charset="0"/>
                <a:ea typeface="돋움" charset="0"/>
              </a:rPr>
              <a:t>에 </a:t>
            </a:r>
            <a:r>
              <a:rPr lang="ko-KR" altLang="en-US" sz="2400" dirty="0" smtClean="0">
                <a:latin typeface="돋움" charset="0"/>
                <a:ea typeface="돋움" charset="0"/>
              </a:rPr>
              <a:t>저장 후 </a:t>
            </a:r>
            <a:r>
              <a:rPr lang="ko-KR" altLang="en-US" sz="2400" dirty="0">
                <a:latin typeface="돋움" charset="0"/>
                <a:ea typeface="돋움" charset="0"/>
              </a:rPr>
              <a:t>함수가 연결된 </a:t>
            </a:r>
            <a:r>
              <a:rPr lang="en-US" altLang="ko-KR" sz="2400" dirty="0">
                <a:latin typeface="돋움" charset="0"/>
                <a:ea typeface="돋움" charset="0"/>
              </a:rPr>
              <a:t>URL</a:t>
            </a:r>
            <a:r>
              <a:rPr lang="ko-KR" altLang="en-US" sz="2400" dirty="0">
                <a:latin typeface="돋움" charset="0"/>
                <a:ea typeface="돋움" charset="0"/>
              </a:rPr>
              <a:t>을 스프링으로 호출해서 스케줄러를 작성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64" y="3940778"/>
            <a:ext cx="8001000" cy="2417445"/>
          </a:xfrm>
          <a:prstGeom prst="rect">
            <a:avLst/>
          </a:prstGeom>
        </p:spPr>
      </p:pic>
      <p:sp>
        <p:nvSpPr>
          <p:cNvPr id="39" name="직사각형 38"/>
          <p:cNvSpPr>
            <a:spLocks/>
          </p:cNvSpPr>
          <p:nvPr/>
        </p:nvSpPr>
        <p:spPr>
          <a:xfrm>
            <a:off x="989354" y="5754338"/>
            <a:ext cx="762635" cy="3346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64" y="6710013"/>
            <a:ext cx="8001000" cy="1786255"/>
          </a:xfrm>
          <a:prstGeom prst="rect">
            <a:avLst/>
          </a:prstGeom>
        </p:spPr>
      </p:pic>
      <p:sp>
        <p:nvSpPr>
          <p:cNvPr id="41" name="직사각형 40"/>
          <p:cNvSpPr>
            <a:spLocks/>
          </p:cNvSpPr>
          <p:nvPr/>
        </p:nvSpPr>
        <p:spPr>
          <a:xfrm>
            <a:off x="613434" y="6619208"/>
            <a:ext cx="8216265" cy="192849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2" name="직선 화살표 연결선 50"/>
          <p:cNvCxnSpPr>
            <a:stCxn id="39" idx="1"/>
            <a:endCxn id="41" idx="1"/>
          </p:cNvCxnSpPr>
          <p:nvPr/>
        </p:nvCxnSpPr>
        <p:spPr>
          <a:xfrm rot="10800000" flipV="1">
            <a:off x="613434" y="5921343"/>
            <a:ext cx="376555" cy="1662430"/>
          </a:xfrm>
          <a:prstGeom prst="bentConnector3">
            <a:avLst>
              <a:gd name="adj1" fmla="val 160770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813" y="2296480"/>
            <a:ext cx="8343900" cy="4406900"/>
          </a:xfrm>
          <a:prstGeom prst="rect">
            <a:avLst/>
          </a:prstGeom>
        </p:spPr>
      </p:pic>
      <p:sp>
        <p:nvSpPr>
          <p:cNvPr id="44" name="직선 화살표 연결선 50"/>
          <p:cNvSpPr>
            <a:spLocks/>
          </p:cNvSpPr>
          <p:nvPr/>
        </p:nvSpPr>
        <p:spPr>
          <a:xfrm rot="5400000" flipH="1" flipV="1">
            <a:off x="6594515" y="1787484"/>
            <a:ext cx="2859373" cy="6752003"/>
          </a:xfrm>
          <a:prstGeom prst="bentConnector2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5" name="직사각형 44"/>
          <p:cNvSpPr>
            <a:spLocks/>
          </p:cNvSpPr>
          <p:nvPr/>
        </p:nvSpPr>
        <p:spPr>
          <a:xfrm>
            <a:off x="11400203" y="3587435"/>
            <a:ext cx="762635" cy="3346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>
            <a:spLocks/>
          </p:cNvSpPr>
          <p:nvPr/>
        </p:nvSpPr>
        <p:spPr>
          <a:xfrm>
            <a:off x="9721263" y="6342700"/>
            <a:ext cx="762635" cy="3346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7" name="직선 화살표 연결선 50"/>
          <p:cNvCxnSpPr>
            <a:stCxn id="46" idx="2"/>
            <a:endCxn id="49" idx="0"/>
          </p:cNvCxnSpPr>
          <p:nvPr/>
        </p:nvCxnSpPr>
        <p:spPr>
          <a:xfrm rot="16200000" flipH="1">
            <a:off x="11657661" y="5122264"/>
            <a:ext cx="218755" cy="332891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7885" y="7004656"/>
            <a:ext cx="8091896" cy="2520697"/>
          </a:xfrm>
          <a:prstGeom prst="rect">
            <a:avLst/>
          </a:prstGeom>
        </p:spPr>
      </p:pic>
      <p:sp>
        <p:nvSpPr>
          <p:cNvPr id="49" name="직사각형 48"/>
          <p:cNvSpPr>
            <a:spLocks/>
          </p:cNvSpPr>
          <p:nvPr/>
        </p:nvSpPr>
        <p:spPr>
          <a:xfrm>
            <a:off x="9260792" y="6896100"/>
            <a:ext cx="8341408" cy="270034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0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>
                <a:latin typeface="Pretendard SemiBold"/>
              </a:rPr>
              <a:t>8</a:t>
            </a:r>
            <a:r>
              <a:rPr lang="en-US" altLang="ko-KR" sz="2800" b="1" dirty="0" smtClean="0">
                <a:latin typeface="Pretendard SemiBold"/>
              </a:rPr>
              <a:t>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51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12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3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9" name="TextBox 3"/>
          <p:cNvSpPr txBox="1">
            <a:spLocks/>
          </p:cNvSpPr>
          <p:nvPr/>
        </p:nvSpPr>
        <p:spPr>
          <a:xfrm>
            <a:off x="5384115" y="2917795"/>
            <a:ext cx="11463020" cy="830997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400" dirty="0">
                <a:latin typeface="돋움" charset="0"/>
                <a:ea typeface="돋움" charset="0"/>
              </a:rPr>
              <a:t>Django </a:t>
            </a:r>
            <a:r>
              <a:rPr lang="ko-KR" altLang="en-US" sz="2400" dirty="0">
                <a:latin typeface="돋움" charset="0"/>
                <a:ea typeface="돋움" charset="0"/>
              </a:rPr>
              <a:t>에서 제작한 </a:t>
            </a:r>
            <a:r>
              <a:rPr lang="ko-KR" altLang="en-US" sz="2400" dirty="0" err="1">
                <a:latin typeface="돋움" charset="0"/>
                <a:ea typeface="돋움" charset="0"/>
              </a:rPr>
              <a:t>크롤링</a:t>
            </a:r>
            <a:r>
              <a:rPr lang="ko-KR" altLang="en-US" sz="2400" dirty="0">
                <a:latin typeface="돋움" charset="0"/>
                <a:ea typeface="돋움" charset="0"/>
              </a:rPr>
              <a:t> 함수를 매일 정오에 호출하는 </a:t>
            </a:r>
            <a:r>
              <a:rPr lang="ko-KR" altLang="en-US" sz="2400" dirty="0" err="1">
                <a:latin typeface="돋움" charset="0"/>
                <a:ea typeface="돋움" charset="0"/>
              </a:rPr>
              <a:t>스케쥴러</a:t>
            </a:r>
            <a:r>
              <a:rPr lang="ko-KR" altLang="en-US" sz="2400" dirty="0">
                <a:latin typeface="돋움" charset="0"/>
                <a:ea typeface="돋움" charset="0"/>
              </a:rPr>
              <a:t> 클래스 제작</a:t>
            </a:r>
            <a:r>
              <a:rPr lang="en-US" altLang="ko-KR" sz="2400" dirty="0">
                <a:latin typeface="돋움" charset="0"/>
                <a:ea typeface="돋움" charset="0"/>
              </a:rPr>
              <a:t>.</a:t>
            </a:r>
            <a:endParaRPr lang="ko-KR" altLang="en-US" sz="2400" dirty="0">
              <a:latin typeface="돋움" charset="0"/>
              <a:ea typeface="돋움" charset="0"/>
            </a:endParaRPr>
          </a:p>
          <a:p>
            <a:pPr marL="0" indent="0" latinLnBrk="0">
              <a:buFontTx/>
              <a:buNone/>
            </a:pPr>
            <a:r>
              <a:rPr lang="ko-KR" altLang="en-US" sz="2400" dirty="0">
                <a:latin typeface="돋움" charset="0"/>
                <a:ea typeface="돋움" charset="0"/>
              </a:rPr>
              <a:t>해당 </a:t>
            </a:r>
            <a:r>
              <a:rPr lang="ko-KR" altLang="en-US" sz="2400" dirty="0" err="1">
                <a:latin typeface="돋움" charset="0"/>
                <a:ea typeface="돋움" charset="0"/>
              </a:rPr>
              <a:t>스케쥴러가</a:t>
            </a:r>
            <a:r>
              <a:rPr lang="ko-KR" altLang="en-US" sz="2400" dirty="0">
                <a:latin typeface="돋움" charset="0"/>
                <a:ea typeface="돋움" charset="0"/>
              </a:rPr>
              <a:t> 실행되면 </a:t>
            </a:r>
            <a:r>
              <a:rPr lang="en-US" altLang="ko-KR" sz="2400" dirty="0">
                <a:latin typeface="돋움" charset="0"/>
                <a:ea typeface="돋움" charset="0"/>
              </a:rPr>
              <a:t>DB</a:t>
            </a:r>
            <a:r>
              <a:rPr lang="ko-KR" altLang="en-US" sz="2400" dirty="0">
                <a:latin typeface="돋움" charset="0"/>
                <a:ea typeface="돋움" charset="0"/>
              </a:rPr>
              <a:t>에 매일 새로운 데이터가 쌓인다</a:t>
            </a:r>
            <a:r>
              <a:rPr lang="en-US" altLang="ko-KR" sz="2400" dirty="0">
                <a:latin typeface="돋움" charset="0"/>
                <a:ea typeface="돋움" charset="0"/>
              </a:rPr>
              <a:t>.</a:t>
            </a:r>
            <a:endParaRPr lang="ko-KR" altLang="en-US" sz="2400" dirty="0">
              <a:latin typeface="돋움" charset="0"/>
              <a:ea typeface="돋움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77" y="3910330"/>
            <a:ext cx="8411210" cy="5626100"/>
          </a:xfrm>
          <a:prstGeom prst="rect">
            <a:avLst/>
          </a:prstGeom>
        </p:spPr>
      </p:pic>
      <p:sp>
        <p:nvSpPr>
          <p:cNvPr id="32" name="직사각형 31"/>
          <p:cNvSpPr>
            <a:spLocks/>
          </p:cNvSpPr>
          <p:nvPr/>
        </p:nvSpPr>
        <p:spPr>
          <a:xfrm>
            <a:off x="1703412" y="7282815"/>
            <a:ext cx="5410835" cy="3371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33" name="직선 화살표 연결선 50"/>
          <p:cNvCxnSpPr>
            <a:stCxn id="32" idx="2"/>
            <a:endCxn id="35" idx="0"/>
          </p:cNvCxnSpPr>
          <p:nvPr/>
        </p:nvCxnSpPr>
        <p:spPr>
          <a:xfrm rot="5400000" flipH="1" flipV="1">
            <a:off x="7508582" y="1806575"/>
            <a:ext cx="2712720" cy="8913495"/>
          </a:xfrm>
          <a:prstGeom prst="bentConnector5">
            <a:avLst>
              <a:gd name="adj1" fmla="val -8429"/>
              <a:gd name="adj2" fmla="val 42717"/>
              <a:gd name="adj3" fmla="val 108429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1047" y="4987925"/>
            <a:ext cx="7792085" cy="4544060"/>
          </a:xfrm>
          <a:prstGeom prst="rect">
            <a:avLst/>
          </a:prstGeom>
        </p:spPr>
      </p:pic>
      <p:sp>
        <p:nvSpPr>
          <p:cNvPr id="35" name="직사각형 34"/>
          <p:cNvSpPr>
            <a:spLocks/>
          </p:cNvSpPr>
          <p:nvPr/>
        </p:nvSpPr>
        <p:spPr>
          <a:xfrm>
            <a:off x="9317697" y="4907280"/>
            <a:ext cx="8007350" cy="484060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1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>
                <a:latin typeface="Pretendard SemiBold"/>
              </a:rPr>
              <a:t>9</a:t>
            </a:r>
            <a:r>
              <a:rPr lang="en-US" altLang="ko-KR" sz="2800" b="1" dirty="0" smtClean="0">
                <a:latin typeface="Pretendard SemiBold"/>
              </a:rPr>
              <a:t>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52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13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TextBox 3"/>
          <p:cNvSpPr txBox="1">
            <a:spLocks/>
          </p:cNvSpPr>
          <p:nvPr/>
        </p:nvSpPr>
        <p:spPr>
          <a:xfrm>
            <a:off x="8854902" y="2346256"/>
            <a:ext cx="7620635" cy="83099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2400" dirty="0" smtClean="0">
                <a:latin typeface="돋움" charset="0"/>
                <a:ea typeface="돋움" charset="0"/>
              </a:rPr>
              <a:t>사용자에 </a:t>
            </a:r>
            <a:r>
              <a:rPr lang="ko-KR" altLang="en-US" sz="2400" dirty="0">
                <a:latin typeface="돋움" charset="0"/>
                <a:ea typeface="돋움" charset="0"/>
              </a:rPr>
              <a:t>응답에 따른 </a:t>
            </a:r>
            <a:r>
              <a:rPr lang="ko-KR" altLang="en-US" sz="2400" dirty="0" err="1">
                <a:latin typeface="돋움" charset="0"/>
                <a:ea typeface="돋움" charset="0"/>
              </a:rPr>
              <a:t>챗봇의</a:t>
            </a:r>
            <a:r>
              <a:rPr lang="ko-KR" altLang="en-US" sz="2400" dirty="0">
                <a:latin typeface="돋움" charset="0"/>
                <a:ea typeface="돋움" charset="0"/>
              </a:rPr>
              <a:t> 응답을 조건으로 처리</a:t>
            </a:r>
          </a:p>
          <a:p>
            <a:pPr marL="0" indent="0" latinLnBrk="0">
              <a:buFontTx/>
              <a:buNone/>
            </a:pPr>
            <a:r>
              <a:rPr lang="ko-KR" altLang="en-US" sz="2400" dirty="0">
                <a:latin typeface="돋움" charset="0"/>
                <a:ea typeface="돋움" charset="0"/>
              </a:rPr>
              <a:t>조회 결과가 없거나 입력이 잘못되었을 경우입니다</a:t>
            </a:r>
            <a:r>
              <a:rPr lang="en-US" altLang="ko-KR" sz="2400" dirty="0">
                <a:latin typeface="돋움" charset="0"/>
                <a:ea typeface="돋움" charset="0"/>
              </a:rPr>
              <a:t>.</a:t>
            </a:r>
            <a:endParaRPr lang="ko-KR" altLang="en-US" sz="2400" dirty="0">
              <a:latin typeface="돋움" charset="0"/>
              <a:ea typeface="돋움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168" y="7722176"/>
            <a:ext cx="5834380" cy="203581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388" y="3816033"/>
            <a:ext cx="5852160" cy="3766820"/>
          </a:xfrm>
          <a:prstGeom prst="rect">
            <a:avLst/>
          </a:prstGeom>
        </p:spPr>
      </p:pic>
      <p:sp>
        <p:nvSpPr>
          <p:cNvPr id="41" name="직사각형 40"/>
          <p:cNvSpPr>
            <a:spLocks/>
          </p:cNvSpPr>
          <p:nvPr/>
        </p:nvSpPr>
        <p:spPr>
          <a:xfrm>
            <a:off x="3049558" y="5100003"/>
            <a:ext cx="3620135" cy="34798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2" name="직선 화살표 연결선 50"/>
          <p:cNvCxnSpPr>
            <a:stCxn id="41" idx="1"/>
            <a:endCxn id="43" idx="1"/>
          </p:cNvCxnSpPr>
          <p:nvPr/>
        </p:nvCxnSpPr>
        <p:spPr>
          <a:xfrm rot="10800000" flipV="1">
            <a:off x="977554" y="5273992"/>
            <a:ext cx="2072005" cy="3496251"/>
          </a:xfrm>
          <a:prstGeom prst="bentConnector3">
            <a:avLst>
              <a:gd name="adj1" fmla="val 111033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직사각형 42"/>
          <p:cNvSpPr>
            <a:spLocks/>
          </p:cNvSpPr>
          <p:nvPr/>
        </p:nvSpPr>
        <p:spPr>
          <a:xfrm>
            <a:off x="977553" y="7628831"/>
            <a:ext cx="6035040" cy="228282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2524" y="7294310"/>
            <a:ext cx="4805392" cy="254791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6639" y="3264595"/>
            <a:ext cx="7036435" cy="3803015"/>
          </a:xfrm>
          <a:prstGeom prst="rect">
            <a:avLst/>
          </a:prstGeom>
        </p:spPr>
      </p:pic>
      <p:sp>
        <p:nvSpPr>
          <p:cNvPr id="46" name="직사각형 45"/>
          <p:cNvSpPr>
            <a:spLocks/>
          </p:cNvSpPr>
          <p:nvPr/>
        </p:nvSpPr>
        <p:spPr>
          <a:xfrm>
            <a:off x="10873394" y="3981510"/>
            <a:ext cx="6169660" cy="299085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7" name="직선 화살표 연결선 50"/>
          <p:cNvCxnSpPr>
            <a:stCxn id="46" idx="1"/>
            <a:endCxn id="48" idx="1"/>
          </p:cNvCxnSpPr>
          <p:nvPr/>
        </p:nvCxnSpPr>
        <p:spPr>
          <a:xfrm rot="10800000" flipV="1">
            <a:off x="10166640" y="5476935"/>
            <a:ext cx="706755" cy="3091334"/>
          </a:xfrm>
          <a:prstGeom prst="bentConnector3">
            <a:avLst>
              <a:gd name="adj1" fmla="val 132345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직사각형 47"/>
          <p:cNvSpPr>
            <a:spLocks/>
          </p:cNvSpPr>
          <p:nvPr/>
        </p:nvSpPr>
        <p:spPr>
          <a:xfrm>
            <a:off x="10166639" y="7196846"/>
            <a:ext cx="4997162" cy="2742846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9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(10/11)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50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14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15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4335" y="2381361"/>
            <a:ext cx="8124825" cy="33656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360" y="5487670"/>
            <a:ext cx="8236585" cy="4227830"/>
          </a:xfrm>
          <a:prstGeom prst="rect">
            <a:avLst/>
          </a:prstGeom>
        </p:spPr>
      </p:pic>
      <p:sp>
        <p:nvSpPr>
          <p:cNvPr id="31" name="직사각형 30"/>
          <p:cNvSpPr>
            <a:spLocks/>
          </p:cNvSpPr>
          <p:nvPr/>
        </p:nvSpPr>
        <p:spPr>
          <a:xfrm>
            <a:off x="10058400" y="7962900"/>
            <a:ext cx="2362835" cy="5340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2" name="직사각형 31"/>
          <p:cNvSpPr>
            <a:spLocks/>
          </p:cNvSpPr>
          <p:nvPr/>
        </p:nvSpPr>
        <p:spPr>
          <a:xfrm>
            <a:off x="8640229" y="3337890"/>
            <a:ext cx="2315845" cy="39116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3" name="직사각형 32"/>
          <p:cNvSpPr>
            <a:spLocks/>
          </p:cNvSpPr>
          <p:nvPr/>
        </p:nvSpPr>
        <p:spPr>
          <a:xfrm>
            <a:off x="12454255" y="7334885"/>
            <a:ext cx="5012690" cy="21786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4" name="직선 화살표 연결선 50"/>
          <p:cNvSpPr>
            <a:spLocks/>
          </p:cNvSpPr>
          <p:nvPr/>
        </p:nvSpPr>
        <p:spPr>
          <a:xfrm>
            <a:off x="10956074" y="3515040"/>
            <a:ext cx="3979761" cy="3852230"/>
          </a:xfrm>
          <a:prstGeom prst="bentConnector2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87400" y="4667382"/>
            <a:ext cx="8242300" cy="4999484"/>
            <a:chOff x="787400" y="2641789"/>
            <a:chExt cx="8242300" cy="499948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9"/>
            <a:srcRect l="4277" t="60161" r="-170"/>
            <a:stretch/>
          </p:blipFill>
          <p:spPr>
            <a:xfrm>
              <a:off x="787400" y="5126673"/>
              <a:ext cx="8229600" cy="25146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9"/>
            <a:srcRect l="4277" r="-170" b="60362"/>
            <a:stretch/>
          </p:blipFill>
          <p:spPr>
            <a:xfrm>
              <a:off x="800100" y="2641789"/>
              <a:ext cx="8229600" cy="2501900"/>
            </a:xfrm>
            <a:prstGeom prst="rect">
              <a:avLst/>
            </a:prstGeom>
          </p:spPr>
        </p:pic>
      </p:grpSp>
      <p:sp>
        <p:nvSpPr>
          <p:cNvPr id="27" name="직사각형 26"/>
          <p:cNvSpPr>
            <a:spLocks/>
          </p:cNvSpPr>
          <p:nvPr/>
        </p:nvSpPr>
        <p:spPr>
          <a:xfrm>
            <a:off x="807289" y="9280786"/>
            <a:ext cx="6414770" cy="38608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9" name="직선 화살표 연결선 50"/>
          <p:cNvCxnSpPr>
            <a:stCxn id="27" idx="3"/>
            <a:endCxn id="31" idx="1"/>
          </p:cNvCxnSpPr>
          <p:nvPr/>
        </p:nvCxnSpPr>
        <p:spPr>
          <a:xfrm flipV="1">
            <a:off x="7222059" y="8229918"/>
            <a:ext cx="2836341" cy="124390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extBox 3"/>
          <p:cNvSpPr txBox="1">
            <a:spLocks/>
          </p:cNvSpPr>
          <p:nvPr/>
        </p:nvSpPr>
        <p:spPr>
          <a:xfrm>
            <a:off x="887460" y="3873152"/>
            <a:ext cx="6555105" cy="7067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0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2000" dirty="0">
                <a:latin typeface="돋움" charset="0"/>
                <a:ea typeface="돋움" charset="0"/>
              </a:rPr>
              <a:t>DB</a:t>
            </a:r>
            <a:r>
              <a:rPr lang="ko-KR" altLang="en-US" sz="2000" dirty="0">
                <a:latin typeface="돋움" charset="0"/>
                <a:ea typeface="돋움" charset="0"/>
              </a:rPr>
              <a:t>에 조회 결과가 있을 경우 해당 결과의 부동산 매물을 </a:t>
            </a:r>
            <a:r>
              <a:rPr lang="ko-KR" altLang="en-US" sz="2000" dirty="0" err="1">
                <a:latin typeface="돋움" charset="0"/>
                <a:ea typeface="돋움" charset="0"/>
              </a:rPr>
              <a:t>챗봇으로</a:t>
            </a:r>
            <a:r>
              <a:rPr lang="ko-KR" altLang="en-US" sz="2000" dirty="0">
                <a:latin typeface="돋움" charset="0"/>
                <a:ea typeface="돋움" charset="0"/>
              </a:rPr>
              <a:t> 전송 후 응답</a:t>
            </a:r>
            <a:r>
              <a:rPr lang="en-US" altLang="ko-KR" sz="2000" dirty="0">
                <a:latin typeface="돋움" charset="0"/>
                <a:ea typeface="돋움" charset="0"/>
              </a:rPr>
              <a:t>.</a:t>
            </a:r>
            <a:endParaRPr lang="ko-KR" altLang="en-US" sz="2000" dirty="0">
              <a:latin typeface="돋움" charset="0"/>
              <a:ea typeface="돋움" charset="0"/>
            </a:endParaRPr>
          </a:p>
        </p:txBody>
      </p:sp>
      <p:sp>
        <p:nvSpPr>
          <p:cNvPr id="49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(11/11)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50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15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8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endParaRPr lang="en-US" sz="7200" dirty="0">
              <a:ea typeface="Pretendard Bold"/>
            </a:endParaRPr>
          </a:p>
        </p:txBody>
      </p:sp>
      <p:pic>
        <p:nvPicPr>
          <p:cNvPr id="30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프로젝트 개요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6800" y="3924300"/>
            <a:ext cx="15535580" cy="15819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 목적 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미세먼지 빅데이터분석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및 예측 </a:t>
            </a:r>
            <a:r>
              <a:rPr lang="ko-KR" altLang="en-US" sz="22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웹</a:t>
            </a:r>
            <a:r>
              <a:rPr lang="ko-KR" altLang="en-US" sz="220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서비스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‘</a:t>
            </a:r>
            <a:r>
              <a:rPr lang="ko-KR" altLang="en-US" sz="22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미안행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미세먼지안녕행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’ 개발</a:t>
            </a:r>
            <a:endParaRPr lang="ko-KR" altLang="en-US" sz="2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 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기간 : 2024. 6. 11(화) ~ 7.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19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일(금) 약 6주간 진행</a:t>
            </a:r>
          </a:p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sz="220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팀명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먼지가되어팀 (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휴먼교육센터 교육생 5인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endParaRPr lang="en-US" altLang="ko-KR" sz="2200" dirty="0" smtClean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팀원 역할 분담 </a:t>
            </a: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  <a:endParaRPr lang="ko-KR" altLang="en-US" sz="2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aphicFrame>
        <p:nvGraphicFramePr>
          <p:cNvPr id="33" name="표 32"/>
          <p:cNvGraphicFramePr/>
          <p:nvPr>
            <p:extLst>
              <p:ext uri="{D42A27DB-BD31-4B8C-83A1-F6EECF244321}">
                <p14:modId xmlns:p14="http://schemas.microsoft.com/office/powerpoint/2010/main" val="1916519357"/>
              </p:ext>
            </p:extLst>
          </p:nvPr>
        </p:nvGraphicFramePr>
        <p:xfrm>
          <a:off x="787400" y="5657275"/>
          <a:ext cx="16637000" cy="3341751"/>
        </p:xfrm>
        <a:graphic>
          <a:graphicData uri="http://schemas.openxmlformats.org/drawingml/2006/table">
            <a:tbl>
              <a:tblPr firstRow="1" bandRow="1"/>
              <a:tblGrid>
                <a:gridCol w="1207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6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3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43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담당자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역할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53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김광섭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PM(</a:t>
                      </a:r>
                      <a:r>
                        <a:rPr lang="ko-KR" altLang="en-US" sz="2000" b="0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프로젝트 관리)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180000" algn="l" defTabSz="914400" rtl="0" eaLnBrk="1" fontAlgn="auto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SPRING 서버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메인 화면 기능 구현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데이터 분석 기반 예측모델 설계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국내 안심 여행지 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추천서비스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구현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CCTV 영상 정보 제공 기능 구현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20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Django </a:t>
                      </a:r>
                      <a:r>
                        <a:rPr lang="ko-KR" altLang="en-US" sz="20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서버 관리</a:t>
                      </a:r>
                      <a:endParaRPr lang="ko-KR" altLang="en-US" sz="2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marL="0" marR="0" lvl="0" indent="0" algn="ctr" defTabSz="393752" rtl="0" eaLnBrk="1" fontAlgn="auto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전○○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팀장(</a:t>
                      </a:r>
                      <a:r>
                        <a:rPr lang="ko-KR" altLang="en-US" sz="2000" b="0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프로젝트 총괄)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발표,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기획 총괄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유사 서비스 분석 및 서비스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기획안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작성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요구사항정의서 작성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데이터 분석 기반 예측모델 설계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머신 러닝 기반 중장기 예측 서비스 구현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(365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)</a:t>
                      </a:r>
                      <a:endParaRPr lang="ko-KR" alt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253149"/>
                  </a:ext>
                </a:extLst>
              </a:tr>
              <a:tr h="36636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김○○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디자인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화면 구현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lvl="0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이미지 디자인,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메인 화면 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구현, 로그인/회원가입 구현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369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김○○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설계</a:t>
                      </a:r>
                      <a:r>
                        <a:rPr lang="ko-KR" altLang="en-US" sz="2000" b="0" kern="1200" baseline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및 </a:t>
                      </a:r>
                      <a:r>
                        <a:rPr lang="ko-KR" altLang="en-US" sz="2000" b="0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lvl="0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GITHUB</a:t>
                      </a:r>
                      <a:r>
                        <a:rPr lang="en-US" altLang="ko-KR" sz="20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서버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관리,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데이터 분석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관련 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기사 제공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기능 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구현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53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허○○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설계</a:t>
                      </a:r>
                      <a:r>
                        <a:rPr lang="ko-KR" altLang="en-US" sz="2000" b="0" kern="1200" baseline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및 </a:t>
                      </a:r>
                      <a:r>
                        <a:rPr lang="ko-KR" altLang="en-US" sz="2000" b="0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기능 구현 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180000" algn="l" defTabSz="914400" rtl="0" eaLnBrk="1" fontAlgn="auto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DJANGO 서버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배포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실시간 정보 제공 기능 구현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데이터 분석 기반 예측모델 설계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머신러닝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기반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단기 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</a:b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예측 서비스 구현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(1~3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CCTV 기능 구현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16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5"/>
          <p:cNvSpPr txBox="1"/>
          <p:nvPr/>
        </p:nvSpPr>
        <p:spPr>
          <a:xfrm>
            <a:off x="2863850" y="647700"/>
            <a:ext cx="63563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0310"/>
              </a:lnSpc>
            </a:pPr>
            <a:r>
              <a:rPr lang="ko-KR" altLang="en-US" sz="7000" dirty="0">
                <a:solidFill>
                  <a:schemeClr val="tx1">
                    <a:lumMod val="95000"/>
                    <a:lumOff val="5000"/>
                  </a:schemeClr>
                </a:solidFill>
                <a:ea typeface="Pretendard Bold"/>
              </a:rPr>
              <a:t>설계</a:t>
            </a:r>
            <a:r>
              <a:rPr lang="en-US" altLang="ko-KR" sz="7000" dirty="0">
                <a:solidFill>
                  <a:schemeClr val="tx1">
                    <a:lumMod val="95000"/>
                    <a:lumOff val="5000"/>
                  </a:schemeClr>
                </a:solidFill>
                <a:ea typeface="Pretendard Bold"/>
              </a:rPr>
              <a:t>/</a:t>
            </a:r>
            <a:r>
              <a:rPr lang="ko-KR" altLang="en-US" sz="7000" dirty="0">
                <a:solidFill>
                  <a:schemeClr val="tx1">
                    <a:lumMod val="95000"/>
                    <a:lumOff val="5000"/>
                  </a:schemeClr>
                </a:solidFill>
                <a:ea typeface="Pretendard Bold"/>
              </a:rPr>
              <a:t>개발 경험</a:t>
            </a:r>
            <a:endParaRPr lang="ko-KR" altLang="ko-KR" sz="7000" dirty="0">
              <a:solidFill>
                <a:schemeClr val="tx1">
                  <a:lumMod val="95000"/>
                  <a:lumOff val="5000"/>
                </a:schemeClr>
              </a:solidFill>
              <a:ea typeface="Pretendard Bold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Pretendard Bold"/>
              </a:rPr>
              <a:t>0</a:t>
            </a:r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ea typeface="Pretendard Bold"/>
              </a:rPr>
              <a:t>3</a:t>
            </a:r>
            <a:endParaRPr lang="en-US" sz="7200" dirty="0" smtClean="0">
              <a:solidFill>
                <a:schemeClr val="tx1">
                  <a:lumMod val="95000"/>
                  <a:lumOff val="5000"/>
                </a:schemeClr>
              </a:solidFill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rgbClr val="71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02 </a:t>
            </a:r>
            <a:r>
              <a:rPr lang="ko-KR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ㅣ</a:t>
            </a:r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미세먼지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 예측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웹 서비스 개발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(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2/24)</a:t>
            </a:r>
            <a:endParaRPr 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Pretendard SemiBold"/>
            </a:endParaRPr>
          </a:p>
        </p:txBody>
      </p:sp>
      <p:graphicFrame>
        <p:nvGraphicFramePr>
          <p:cNvPr id="44" name="표 43"/>
          <p:cNvGraphicFramePr/>
          <p:nvPr>
            <p:extLst>
              <p:ext uri="{D42A27DB-BD31-4B8C-83A1-F6EECF244321}">
                <p14:modId xmlns:p14="http://schemas.microsoft.com/office/powerpoint/2010/main" val="3032079057"/>
              </p:ext>
            </p:extLst>
          </p:nvPr>
        </p:nvGraphicFramePr>
        <p:xfrm>
          <a:off x="990600" y="3924300"/>
          <a:ext cx="16156421" cy="4597400"/>
        </p:xfrm>
        <a:graphic>
          <a:graphicData uri="http://schemas.openxmlformats.org/drawingml/2006/table">
            <a:tbl>
              <a:tblPr firstRow="1" bandRow="1"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5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5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35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355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355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5915"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서비스 명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서비스</a:t>
                      </a:r>
                      <a:b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</a:b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제공자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미세먼지</a:t>
                      </a:r>
                      <a:b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</a:b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기준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기능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22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29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실시간 정보 제공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>
                      <a:noFill/>
                    </a:lnL>
                    <a:lnR>
                      <a:noFill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예측 정보 제공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행동강령</a:t>
                      </a:r>
                      <a:br>
                        <a:rPr lang="ko-KR" altLang="en-US" sz="20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</a:br>
                      <a:r>
                        <a:rPr lang="ko-KR" altLang="en-US" sz="20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제안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안심 여행지</a:t>
                      </a:r>
                      <a:r>
                        <a:rPr lang="ko-KR" altLang="en-US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/>
                      </a:r>
                      <a:br>
                        <a:rPr lang="ko-KR" altLang="en-US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</a:br>
                      <a:r>
                        <a:rPr lang="ko-KR" altLang="en-US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추천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02"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지도(시각화)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검색(지역)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현위치</a:t>
                      </a:r>
                      <a:r>
                        <a:rPr lang="ko-KR" alt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 인식</a:t>
                      </a:r>
                      <a:endParaRPr lang="ko-KR" alt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CE6F2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O</a:t>
                      </a:r>
                      <a:endParaRPr kumimoji="1" lang="ko-KR" altLang="en-US" sz="2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40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미세 </a:t>
                      </a:r>
                      <a:r>
                        <a:rPr lang="ko-KR" altLang="en-US" sz="2000" b="0" kern="1200" dirty="0" err="1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미세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라이프</a:t>
                      </a: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</a:br>
                      <a:r>
                        <a:rPr lang="ko-KR" altLang="en-US" sz="2000" b="1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오버 </a:t>
                      </a:r>
                      <a:r>
                        <a:rPr lang="ko-KR" altLang="en-US" sz="2000" b="1" kern="1200" dirty="0" err="1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플로우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WHO 8단계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08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대기환경정보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네이버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한국 </a:t>
                      </a:r>
                      <a:r>
                        <a:rPr lang="ko-KR" altLang="en-US" sz="2000" b="1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환경부</a:t>
                      </a: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</a:b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2000" b="1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단계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876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에어맵코리아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KT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WHO,</a:t>
                      </a:r>
                    </a:p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한국 환경부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9084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에어코리아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환경부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한국 환경부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</a:b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1~3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일)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4405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미안행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lang="ko-KR" altLang="en-US" sz="2000" b="1" kern="120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먼지가</a:t>
                      </a:r>
                    </a:p>
                    <a:p>
                      <a:pPr lvl="0" algn="ctr" latinLnBrk="0"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lang="ko-KR" altLang="en-US" sz="2000" b="1" kern="120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되어</a:t>
                      </a:r>
                    </a:p>
                  </a:txBody>
                  <a:tcPr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한국 환경부</a:t>
                      </a: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noProof="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</a:b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1~3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365일)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marL="7715" marR="7715" marT="7715" marB="0"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FF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EAD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7" name="TextBox 8"/>
          <p:cNvSpPr txBox="1"/>
          <p:nvPr/>
        </p:nvSpPr>
        <p:spPr>
          <a:xfrm>
            <a:off x="2286000" y="8510201"/>
            <a:ext cx="14173199" cy="5563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여행 계획 수립 시 의사결정을 돕기 위해 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1~3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 단기 예측 뿐만 아니라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년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365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 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원하는 지역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날짜</a:t>
            </a:r>
            <a:r>
              <a:rPr lang="en-US" altLang="ko-K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시간 별 예측 정보 제공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유사 서비스 조사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17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Pretendard Bold"/>
              </a:rPr>
              <a:t>03</a:t>
            </a:r>
            <a:endParaRPr lang="en-US" sz="7200" dirty="0">
              <a:solidFill>
                <a:schemeClr val="tx1">
                  <a:lumMod val="95000"/>
                  <a:lumOff val="5000"/>
                </a:schemeClr>
              </a:solidFill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02 </a:t>
            </a:r>
            <a:r>
              <a:rPr lang="ko-KR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ㅣ</a:t>
            </a:r>
            <a:r>
              <a:rPr lang="ko-KR" alt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미세먼지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 예측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웹 서비스 개발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(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/>
              </a:rPr>
              <a:t>3/24)</a:t>
            </a:r>
            <a:endParaRPr 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Pretendard SemiBold"/>
            </a:endParaRPr>
          </a:p>
        </p:txBody>
      </p:sp>
      <p:sp>
        <p:nvSpPr>
          <p:cNvPr id="74" name="TextBox 15"/>
          <p:cNvSpPr txBox="1"/>
          <p:nvPr/>
        </p:nvSpPr>
        <p:spPr>
          <a:xfrm>
            <a:off x="990600" y="3606800"/>
            <a:ext cx="16433800" cy="5430623"/>
          </a:xfrm>
          <a:prstGeom prst="rect">
            <a:avLst/>
          </a:prstGeom>
          <a:solidFill>
            <a:srgbClr val="F6F6FE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7002" y="3771900"/>
            <a:ext cx="15868921" cy="646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“</a:t>
            </a:r>
            <a:r>
              <a:rPr kumimoji="0" lang="ko-KR" altLang="en-US" sz="3600" b="1" i="0" u="sng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미세먼지 걱정없이</a:t>
            </a:r>
            <a:r>
              <a:rPr kumimoji="0" lang="ko-KR" altLang="en-US" sz="3600" b="1" i="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en-US" sz="3600" b="1" i="0" u="sng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여행할 </a:t>
            </a:r>
            <a:r>
              <a:rPr kumimoji="0" lang="ko-KR" altLang="en-US" sz="3600" b="1" i="0" u="sng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 있도록 돕는다</a:t>
            </a:r>
            <a:r>
              <a:rPr kumimoji="0" lang="ko-KR" altLang="en-US" sz="36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”</a:t>
            </a:r>
            <a:endParaRPr kumimoji="0" lang="ko-KR" altLang="en-US" sz="3600" b="1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80977" y="4475222"/>
            <a:ext cx="15868921" cy="430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2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kumimoji="0" lang="ko-KR" altLang="en-US" sz="2200" b="1" i="0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타겟층</a:t>
            </a:r>
            <a:r>
              <a:rPr kumimoji="0" lang="ko-KR" altLang="en-US" sz="22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en-US" sz="22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kumimoji="0" lang="ko-KR" altLang="en-US" sz="2200" b="1" i="0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영유아를</a:t>
            </a:r>
            <a:r>
              <a:rPr kumimoji="0" lang="ko-KR" altLang="en-US" sz="22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육아 중인 부모</a:t>
            </a:r>
            <a:r>
              <a:rPr kumimoji="0" lang="en-US" altLang="ko-KR" sz="22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0" lang="ko-KR" altLang="en-US" sz="22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미세먼지 </a:t>
            </a:r>
            <a:r>
              <a:rPr kumimoji="0" lang="ko-KR" altLang="en-US" sz="22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걱정없이 여행하고 싶은 사람이면 누구나) </a:t>
            </a:r>
            <a:endParaRPr kumimoji="0" lang="ko-KR" altLang="en-US" sz="2200" b="1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0977" y="5579872"/>
            <a:ext cx="7864871" cy="32974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0014" y="5761331"/>
            <a:ext cx="444078" cy="329258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endParaRPr kumimoji="0" lang="ko-KR" altLang="en-US" sz="2000" b="1" i="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94318" y="5681446"/>
            <a:ext cx="714690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실시간 미세먼지 </a:t>
            </a:r>
            <a:r>
              <a:rPr kumimoji="0" lang="ko-KR" altLang="en-US" sz="24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 </a:t>
            </a:r>
            <a:r>
              <a:rPr kumimoji="0" lang="ko-KR" altLang="en-US" sz="24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</a:t>
            </a:r>
            <a:endParaRPr kumimoji="0" lang="ko-KR" altLang="en-US" sz="2400" b="1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35579" y="8420212"/>
            <a:ext cx="7770328" cy="4139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kumimoji="1" lang="en-US" altLang="ko-KR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원하는 지역</a:t>
            </a:r>
            <a:r>
              <a:rPr kumimoji="1" lang="en-US" altLang="ko-KR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날짜에 미세먼지 농도가 낮고 리뷰가 높은 테마파크 </a:t>
            </a:r>
            <a:r>
              <a:rPr kumimoji="1" lang="ko-KR" altLang="en-US" sz="19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추천</a:t>
            </a:r>
            <a:endParaRPr kumimoji="1" lang="ko-KR" altLang="en-US" sz="1900" b="0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486376" y="8036765"/>
            <a:ext cx="444031" cy="367203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</a:t>
            </a:r>
            <a:endParaRPr kumimoji="0" lang="ko-KR" altLang="en-US" sz="2000" b="1" i="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24460" y="7961175"/>
            <a:ext cx="6626527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미세먼지안심여행지 </a:t>
            </a:r>
            <a:r>
              <a:rPr kumimoji="0" lang="ko-KR" altLang="en-US" sz="24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추천</a:t>
            </a:r>
            <a:endParaRPr kumimoji="0" lang="ko-KR" altLang="en-US" sz="2400" b="1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68416" y="6120257"/>
            <a:ext cx="7746464" cy="4139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kumimoji="1" lang="en-US" altLang="ko-KR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kumimoji="1" lang="ko-KR" altLang="en-US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지역 별 실시간</a:t>
            </a:r>
            <a:r>
              <a:rPr kumimoji="1" lang="en-US" altLang="ko-KR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(1</a:t>
            </a:r>
            <a:r>
              <a:rPr kumimoji="1" lang="ko-KR" alt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시간 단위</a:t>
            </a:r>
            <a:r>
              <a:rPr kumimoji="1" lang="en-US" altLang="ko-KR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kumimoji="1" lang="ko-KR" alt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미세먼지 정보를 </a:t>
            </a:r>
            <a:r>
              <a:rPr kumimoji="1" lang="ko-KR" altLang="en-US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지도로 시각화하여 </a:t>
            </a:r>
            <a:r>
              <a:rPr kumimoji="1" lang="ko-KR" altLang="en-US" sz="19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30316" y="7139075"/>
            <a:ext cx="7775591" cy="7355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kumimoji="1" lang="en-US" altLang="ko-KR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365</a:t>
            </a:r>
            <a:r>
              <a:rPr kumimoji="1" lang="ko-KR" altLang="en-US" sz="19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 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지역</a:t>
            </a:r>
            <a:r>
              <a:rPr kumimoji="1" lang="en-US" altLang="ko-KR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날짜</a:t>
            </a:r>
            <a:r>
              <a:rPr kumimoji="1" lang="en-US" altLang="ko-KR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kumimoji="1" lang="ko-KR" altLang="en-US" sz="1900" b="0" i="0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시간별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1" lang="ko-KR" altLang="en-US" sz="19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예측 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정보를 환경부 </a:t>
            </a:r>
            <a:r>
              <a:rPr kumimoji="1" lang="en-US" altLang="ko-KR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</a:t>
            </a:r>
            <a:r>
              <a:rPr kumimoji="1" lang="ko-KR" altLang="en-US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단계에 따라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1" lang="ko-KR" altLang="en-US" sz="19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</a:t>
            </a:r>
          </a:p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ko-KR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- 1~3</a:t>
            </a:r>
            <a:r>
              <a:rPr lang="ko-KR" altLang="en-US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 지역</a:t>
            </a:r>
            <a:r>
              <a:rPr lang="en-US" altLang="ko-KR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sz="19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날짜별</a:t>
            </a:r>
            <a:r>
              <a:rPr lang="ko-KR" altLang="en-US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예측 정보를 전세계 통일 단위인 </a:t>
            </a:r>
            <a:r>
              <a:rPr lang="en-US" altLang="ko-KR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AQI</a:t>
            </a:r>
            <a:r>
              <a:rPr lang="ko-KR" altLang="en-US" sz="1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</a:t>
            </a:r>
            <a:r>
              <a:rPr kumimoji="0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en-US" sz="19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</a:t>
            </a:r>
            <a:endParaRPr kumimoji="0" lang="ko-KR" altLang="en-US" sz="1900" b="0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86376" y="6732115"/>
            <a:ext cx="444031" cy="345702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  <a:endParaRPr kumimoji="0" lang="ko-KR" altLang="en-US" sz="2000" b="1" i="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24460" y="6656570"/>
            <a:ext cx="6626527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미세먼지 </a:t>
            </a:r>
            <a:r>
              <a:rPr kumimoji="0" lang="ko-KR" altLang="en-US" sz="24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농도 예측 </a:t>
            </a:r>
            <a:r>
              <a:rPr kumimoji="0" lang="ko-KR" altLang="en-US" sz="24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 제공</a:t>
            </a:r>
            <a:endParaRPr kumimoji="0" lang="ko-KR" altLang="en-US" sz="2400" b="1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430479" y="5577685"/>
            <a:ext cx="7626545" cy="32996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818762" y="5715963"/>
            <a:ext cx="418509" cy="373831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</a:t>
            </a:r>
            <a:endParaRPr kumimoji="0" lang="ko-KR" altLang="en-US" sz="2000" b="1" i="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37271" y="5672046"/>
            <a:ext cx="5634555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CCTV </a:t>
            </a:r>
            <a:r>
              <a:rPr kumimoji="0" lang="ko-KR" altLang="en-US" sz="24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영상정보 </a:t>
            </a:r>
            <a:r>
              <a:rPr kumimoji="0" lang="ko-KR" altLang="en-US" sz="24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</a:t>
            </a:r>
            <a:endParaRPr kumimoji="0" lang="ko-KR" altLang="en-US" sz="2400" b="1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76968" y="6117360"/>
            <a:ext cx="6855657" cy="7355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kumimoji="1" lang="en-US" altLang="ko-KR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하늘의 </a:t>
            </a:r>
            <a:r>
              <a:rPr kumimoji="1" lang="ko-KR" altLang="en-US" sz="19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미세먼지를 파악하고, 교통상황 등을 알 수 있는 CCTV 실시간 영상정보 제공</a:t>
            </a:r>
            <a:endParaRPr kumimoji="1" lang="ko-KR" altLang="en-US" sz="1900" b="0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818762" y="6953638"/>
            <a:ext cx="418509" cy="394453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</a:t>
            </a:r>
            <a:endParaRPr kumimoji="0" lang="ko-KR" altLang="en-US" sz="2000" b="1" i="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37271" y="6898618"/>
            <a:ext cx="5634555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미세먼지 관련 뉴스 제공</a:t>
            </a:r>
            <a:endParaRPr kumimoji="0" lang="ko-KR" altLang="en-US" sz="2400" b="1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876968" y="7381344"/>
            <a:ext cx="6703257" cy="7355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kumimoji="1" lang="en-US" altLang="ko-KR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여행지 </a:t>
            </a:r>
            <a:r>
              <a:rPr kumimoji="1" lang="ko-KR" altLang="en-US" sz="19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선정 등에 참고할 수 있도록 미세먼지와 </a:t>
            </a:r>
            <a:r>
              <a:rPr kumimoji="1" lang="ko-KR" altLang="en-US" sz="1900" b="0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관련도 높은 </a:t>
            </a:r>
            <a:r>
              <a:rPr kumimoji="1" lang="ko-KR" altLang="en-US" sz="19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뉴스 기사 제공</a:t>
            </a:r>
            <a:endParaRPr kumimoji="1" lang="ko-KR" altLang="en-US" sz="1900" b="0" i="0" dirty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0977" y="5037528"/>
            <a:ext cx="7864871" cy="54234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핵심 기능</a:t>
            </a:r>
            <a:endParaRPr kumimoji="0" lang="ko-KR" altLang="en-US" sz="2800" b="1" i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30479" y="5037528"/>
            <a:ext cx="7643276" cy="542344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서브 기능</a:t>
            </a:r>
            <a:endParaRPr kumimoji="0" lang="ko-KR" altLang="en-US" sz="2800" b="1" i="0">
              <a:solidFill>
                <a:schemeClr val="tx1">
                  <a:lumMod val="95000"/>
                  <a:lumOff val="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Pretendard Bold"/>
              </a:rPr>
              <a:t>설계</a:t>
            </a:r>
            <a:r>
              <a:rPr lang="en-US" altLang="ko-KR" sz="7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Pretendard Bold"/>
              </a:rPr>
              <a:t>개발 경험</a:t>
            </a:r>
            <a:endParaRPr lang="ko-KR" sz="70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a typeface="Pretendard Bold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서비스 기능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18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1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rgbClr val="71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4/24)</a:t>
            </a:r>
            <a:endParaRPr lang="ko-KR" sz="2800" b="1" dirty="0">
              <a:latin typeface="Pretendard SemiBold"/>
            </a:endParaRPr>
          </a:p>
        </p:txBody>
      </p:sp>
      <p:graphicFrame>
        <p:nvGraphicFramePr>
          <p:cNvPr id="50" name="표 49"/>
          <p:cNvGraphicFramePr/>
          <p:nvPr>
            <p:extLst>
              <p:ext uri="{D42A27DB-BD31-4B8C-83A1-F6EECF244321}">
                <p14:modId xmlns:p14="http://schemas.microsoft.com/office/powerpoint/2010/main" val="1618834511"/>
              </p:ext>
            </p:extLst>
          </p:nvPr>
        </p:nvGraphicFramePr>
        <p:xfrm>
          <a:off x="1003299" y="3937210"/>
          <a:ext cx="16268701" cy="5150035"/>
        </p:xfrm>
        <a:graphic>
          <a:graphicData uri="http://schemas.openxmlformats.org/drawingml/2006/table">
            <a:tbl>
              <a:tblPr firstRow="1" bandRow="1"/>
              <a:tblGrid>
                <a:gridCol w="1496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51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요구사항ID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요구사항명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기능ID</a:t>
                      </a:r>
                      <a:endParaRPr kumimoji="0" lang="ko-KR" altLang="en-US" sz="2000" b="1" i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기능명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우선순위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 설명</a:t>
                      </a:r>
                      <a:endParaRPr kumimoji="0" lang="ko-KR" altLang="en-US" sz="20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47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MAIN</a:t>
                      </a:r>
                      <a:endParaRPr kumimoji="1" lang="ko-KR" altLang="en-US" sz="2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69859" lvl="1" indent="-21426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메인 화면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MAIN_LOGIN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로그인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사용자가 등록된 계정으로 아이디와 비밀번호를 입력하여 로그인하는 기능</a:t>
                      </a:r>
                    </a:p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로그인 </a:t>
                      </a:r>
                      <a:r>
                        <a:rPr lang="ko-KR" altLang="en-US" sz="2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성공시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사용자 정보가 세션에 저장되고, </a:t>
                      </a:r>
                      <a:r>
                        <a:rPr lang="ko-KR" altLang="en-US" sz="2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실패시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‘가입된 회원정보가 </a:t>
                      </a:r>
                      <a:r>
                        <a:rPr lang="ko-KR" altLang="en-US" sz="2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없습니다’라는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메시지창이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출력</a:t>
                      </a:r>
                      <a:endParaRPr lang="ko-KR" alt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847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MAIN_LOGOUT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로그아웃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하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로그인된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사용자가 </a:t>
                      </a:r>
                      <a:r>
                        <a:rPr lang="ko-KR" altLang="en-US" sz="2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로그아웃할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수 있는 기능</a:t>
                      </a:r>
                    </a:p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사용자는 로그아웃 버튼을 클릭하여 로그아웃 할 수 있으며, </a:t>
                      </a:r>
                      <a:r>
                        <a:rPr lang="ko-KR" altLang="en-US" sz="2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로그아웃시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메인화면으로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리다이렉트</a:t>
                      </a:r>
                      <a:endParaRPr lang="ko-KR" alt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847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MAIN_JOIN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회원가입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하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신규 사용자가 계정을 생성할 수 있는 기능</a:t>
                      </a:r>
                    </a:p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사용자는 아이디, 비밀번호, 이름, 성별, 거주지 등을 입력하여 </a:t>
                      </a:r>
                      <a:r>
                        <a:rPr lang="ko-KR" altLang="en-US" sz="2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회원가입할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수 있으며, 회원가입 </a:t>
                      </a:r>
                      <a:r>
                        <a:rPr lang="ko-KR" altLang="en-US" sz="2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성공시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사용자 정보가 데이터베이스에 저장되고 로그인 페이지로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리다이렉트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 </a:t>
                      </a:r>
                      <a:endParaRPr lang="ko-KR" alt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278"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사용자가 지역별 미세먼지 랭킹을 확인할 수 있는 기능으로, 메인화면 입장시 확인 가능</a:t>
                      </a:r>
                    </a:p>
                    <a:p>
                      <a:pPr marL="165121" lvl="0" indent="-165121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7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랭킹 안에 있는 지역을 클릭하면 실시간 미세먼지 정보를 제공하는 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‘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실시간 미세먼지 정보 제공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’</a:t>
                      </a: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 페이지로 이동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8937" lvl="1" indent="-166709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MAIN_RANK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미세먼지</a:t>
                      </a:r>
                      <a:b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20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지역랭킹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0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중</a:t>
                      </a:r>
                      <a:endParaRPr kumimoji="1" lang="ko-KR" altLang="en-US" sz="20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사용자가 지역별 미세먼지 랭킹을 확인할 수 있는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기능랭킹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안에 있는 지역을 클릭하면 실시간 미세먼지 정보를 제공하는 ‘실시간 미세먼지 정보 제공’ 페이지로 이동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서비스 기능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19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300" y="29083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4787900" y="1003300"/>
            <a:ext cx="871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altLang="en-US" sz="2400" b="1" dirty="0" smtClean="0">
                <a:latin typeface="Pretendard Regular"/>
              </a:rPr>
              <a:t>포트폴리오</a:t>
            </a:r>
            <a:endParaRPr lang="en-US" sz="2400" b="1" i="0" u="none" strike="noStrike" dirty="0"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737100" y="14351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sz="6800" b="0" i="0" u="none" strike="noStrike" dirty="0" smtClean="0">
                <a:ea typeface="Pretendard Bold"/>
              </a:rPr>
              <a:t>목차</a:t>
            </a:r>
            <a:endParaRPr lang="ko-KR" sz="6800" b="0" i="0" u="none" strike="noStrike" dirty="0">
              <a:ea typeface="Pretendard Bold"/>
            </a:endParaRPr>
          </a:p>
        </p:txBody>
      </p:sp>
      <p:pic>
        <p:nvPicPr>
          <p:cNvPr id="31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0600" y="5156200"/>
            <a:ext cx="13970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5800" y="5175250"/>
            <a:ext cx="1397000" cy="1397000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pic>
        <p:nvPicPr>
          <p:cNvPr id="35" name="Picture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7700" y="5156200"/>
            <a:ext cx="13970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473700"/>
            <a:ext cx="889000" cy="889000"/>
          </a:xfrm>
          <a:prstGeom prst="rect">
            <a:avLst/>
          </a:prstGeom>
        </p:spPr>
      </p:pic>
      <p:pic>
        <p:nvPicPr>
          <p:cNvPr id="41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950" y="5378450"/>
            <a:ext cx="876300" cy="876300"/>
          </a:xfrm>
          <a:prstGeom prst="rect">
            <a:avLst/>
          </a:prstGeom>
        </p:spPr>
      </p:pic>
      <p:pic>
        <p:nvPicPr>
          <p:cNvPr id="42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97100" y="5435600"/>
            <a:ext cx="863600" cy="863600"/>
          </a:xfrm>
          <a:prstGeom prst="rect">
            <a:avLst/>
          </a:prstGeom>
        </p:spPr>
      </p:pic>
      <p:sp>
        <p:nvSpPr>
          <p:cNvPr id="43" name="TextBox 25"/>
          <p:cNvSpPr txBox="1"/>
          <p:nvPr/>
        </p:nvSpPr>
        <p:spPr>
          <a:xfrm>
            <a:off x="1016000" y="6807200"/>
            <a:ext cx="389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 smtClean="0">
                <a:ea typeface="Pretendard SemiBold"/>
              </a:rPr>
              <a:t>자기소개</a:t>
            </a:r>
            <a:endParaRPr lang="ko-KR" sz="3600" b="0" i="0" u="none" strike="noStrike" dirty="0">
              <a:ea typeface="Pretendard SemiBold"/>
            </a:endParaRPr>
          </a:p>
        </p:txBody>
      </p:sp>
      <p:sp>
        <p:nvSpPr>
          <p:cNvPr id="45" name="TextBox 27"/>
          <p:cNvSpPr txBox="1"/>
          <p:nvPr/>
        </p:nvSpPr>
        <p:spPr>
          <a:xfrm>
            <a:off x="7054850" y="6807200"/>
            <a:ext cx="389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dirty="0" smtClean="0">
                <a:ea typeface="Pretendard SemiBold"/>
              </a:rPr>
              <a:t>강점</a:t>
            </a:r>
            <a:endParaRPr lang="ko-KR" sz="3600" dirty="0">
              <a:ea typeface="Pretendard SemiBold"/>
            </a:endParaRPr>
          </a:p>
        </p:txBody>
      </p:sp>
      <p:sp>
        <p:nvSpPr>
          <p:cNvPr id="49" name="TextBox 31"/>
          <p:cNvSpPr txBox="1"/>
          <p:nvPr/>
        </p:nvSpPr>
        <p:spPr>
          <a:xfrm>
            <a:off x="13373100" y="6807200"/>
            <a:ext cx="3898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dirty="0" smtClean="0">
                <a:ea typeface="Pretendard SemiBold"/>
              </a:rPr>
              <a:t>설계</a:t>
            </a:r>
            <a:r>
              <a:rPr lang="en-US" altLang="ko-KR" sz="3600" dirty="0" smtClean="0">
                <a:ea typeface="Pretendard SemiBold"/>
              </a:rPr>
              <a:t>/</a:t>
            </a:r>
            <a:r>
              <a:rPr lang="ko-KR" altLang="en-US" sz="3600" dirty="0" smtClean="0">
                <a:ea typeface="Pretendard SemiBold"/>
              </a:rPr>
              <a:t>개발 경험</a:t>
            </a:r>
            <a:endParaRPr lang="ko-KR" sz="3600" dirty="0"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06650" y="42672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latin typeface="Pretendard SemiBold"/>
              </a:rPr>
              <a:t>01</a:t>
            </a:r>
          </a:p>
        </p:txBody>
      </p:sp>
      <p:sp>
        <p:nvSpPr>
          <p:cNvPr id="51" name="TextBox 10"/>
          <p:cNvSpPr txBox="1"/>
          <p:nvPr/>
        </p:nvSpPr>
        <p:spPr>
          <a:xfrm>
            <a:off x="8451850" y="428625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 smtClean="0">
                <a:latin typeface="Pretendard SemiBold"/>
              </a:rPr>
              <a:t>02</a:t>
            </a:r>
            <a:endParaRPr lang="en-US" sz="4200" b="0" i="0" u="none" strike="noStrike" dirty="0">
              <a:latin typeface="Pretendard SemiBold"/>
            </a:endParaRPr>
          </a:p>
        </p:txBody>
      </p:sp>
      <p:sp>
        <p:nvSpPr>
          <p:cNvPr id="53" name="TextBox 10"/>
          <p:cNvSpPr txBox="1"/>
          <p:nvPr/>
        </p:nvSpPr>
        <p:spPr>
          <a:xfrm>
            <a:off x="14776450" y="4267200"/>
            <a:ext cx="1104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 smtClean="0">
                <a:latin typeface="Pretendard SemiBold"/>
              </a:rPr>
              <a:t>03</a:t>
            </a:r>
            <a:endParaRPr lang="en-US" sz="4200" b="0" i="0" u="none" strike="noStrike" dirty="0">
              <a:latin typeface="Pretendard SemiBold"/>
            </a:endParaRPr>
          </a:p>
        </p:txBody>
      </p:sp>
      <p:pic>
        <p:nvPicPr>
          <p:cNvPr id="32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9800" y="5422900"/>
            <a:ext cx="889000" cy="889000"/>
          </a:xfrm>
          <a:prstGeom prst="rect">
            <a:avLst/>
          </a:prstGeom>
        </p:spPr>
      </p:pic>
      <p:sp>
        <p:nvSpPr>
          <p:cNvPr id="22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5/24)</a:t>
            </a:r>
            <a:endParaRPr lang="ko-KR" sz="2800" b="1" dirty="0">
              <a:latin typeface="Pretendard SemiBold"/>
            </a:endParaRPr>
          </a:p>
        </p:txBody>
      </p:sp>
      <p:graphicFrame>
        <p:nvGraphicFramePr>
          <p:cNvPr id="40" name="표 39"/>
          <p:cNvGraphicFramePr/>
          <p:nvPr>
            <p:extLst>
              <p:ext uri="{D42A27DB-BD31-4B8C-83A1-F6EECF244321}">
                <p14:modId xmlns:p14="http://schemas.microsoft.com/office/powerpoint/2010/main" val="2686120172"/>
              </p:ext>
            </p:extLst>
          </p:nvPr>
        </p:nvGraphicFramePr>
        <p:xfrm>
          <a:off x="990600" y="4035298"/>
          <a:ext cx="16128805" cy="2613026"/>
        </p:xfrm>
        <a:graphic>
          <a:graphicData uri="http://schemas.openxmlformats.org/drawingml/2006/table">
            <a:tbl>
              <a:tblPr firstRow="1" bandRow="1"/>
              <a:tblGrid>
                <a:gridCol w="131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1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6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77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66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요구사항</a:t>
                      </a:r>
                      <a:r>
                        <a:rPr kumimoji="0" lang="ko-KR" altLang="en-US" sz="1800" b="1" i="0" baseline="0" dirty="0" err="1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ID</a:t>
                      </a:r>
                      <a:r>
                        <a:rPr kumimoji="0" lang="ko-KR" altLang="en-US" sz="18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요구사항명</a:t>
                      </a: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기능ID</a:t>
                      </a: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기능명</a:t>
                      </a: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 dirty="0" smtClean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우선순위</a:t>
                      </a: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 설명</a:t>
                      </a:r>
                      <a:endParaRPr kumimoji="0" lang="ko-KR" altLang="en-US" sz="18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35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47631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CORE</a:t>
                      </a:r>
                      <a:endParaRPr kumimoji="1" lang="ko-KR" altLang="en-US" sz="18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3815" lvl="1" indent="0" algn="ctr" defTabSz="393752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핵심기능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6144" lvl="1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CORE_REAL</a:t>
                      </a:r>
                      <a:b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_KOREA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국내 실시간 정보 제공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사용자에게 현재 일시를 기준으로 국내 미세먼지 농도를 환경부 기준(4단계)</a:t>
                      </a:r>
                      <a:r>
                        <a:rPr lang="ko-KR" alt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으로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시각화하여 정보 제공</a:t>
                      </a:r>
                    </a:p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조회를 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원하는 </a:t>
                      </a:r>
                      <a:r>
                        <a:rPr lang="ko-KR" alt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시군구를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입력하면 해당 지역 정보 조회 가능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72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1800" dirty="0" smtClean="0"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CORE_PAST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_</a:t>
                      </a:r>
                      <a:b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FUTURE_K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국내 예측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정보 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제공</a:t>
                      </a:r>
                      <a:b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365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사용자가 원하는 날짜와 시간, 지역을 입력하면 입력 조건에 맞는 미세먼지 농도 예측 정보 제공(</a:t>
                      </a:r>
                      <a:r>
                        <a:rPr lang="ko-KR" alt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과거데이터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사용)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72"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수일 이후의 미세먼지 농도를 예측한 정보 제공</a:t>
                      </a:r>
                    </a:p>
                    <a:p>
                      <a:pPr marL="457260" lvl="1" indent="0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0" lang="ko-KR" altLang="en-US" sz="21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중국과의 상관관계분석 결과를 토대로 중국 실시간 데이터를 이용하여 미래의 미세먼지 농도를 예측하고 정보 제공</a:t>
                      </a:r>
                      <a:endParaRPr kumimoji="0" lang="ko-KR" altLang="en-US" sz="2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6144" lvl="1" indent="0" algn="ctr" defTabSz="393752" latinLnBrk="0">
                        <a:lnSpc>
                          <a:spcPct val="99000"/>
                        </a:lnSpc>
                        <a:buClr>
                          <a:srgbClr val="000000"/>
                        </a:buClr>
                        <a:buNone/>
                        <a:defRPr/>
                      </a:pPr>
                      <a:r>
                        <a:rPr kumimoji="1" lang="ko-KR" altLang="en-US" sz="1800" dirty="0" smtClean="0"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CORE_REAL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_</a:t>
                      </a:r>
                      <a:b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FUTURE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국내 예측 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정보 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제공</a:t>
                      </a:r>
                      <a:b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(</a:t>
                      </a:r>
                      <a:r>
                        <a:rPr kumimoji="1" lang="en-US" altLang="ko-KR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1~3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일)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사용자가 원하는 날짜와 지역을 입력하면 </a:t>
                      </a:r>
                      <a:r>
                        <a:rPr lang="en-US" altLang="ko-KR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1~3</a:t>
                      </a: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일 후 미세먼지 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농도 예측 정보 </a:t>
                      </a: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제공</a:t>
                      </a:r>
                      <a:endParaRPr lang="ko-KR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서비스 기능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/>
          <p:nvPr>
            <p:extLst>
              <p:ext uri="{D42A27DB-BD31-4B8C-83A1-F6EECF244321}">
                <p14:modId xmlns:p14="http://schemas.microsoft.com/office/powerpoint/2010/main" val="1412728598"/>
              </p:ext>
            </p:extLst>
          </p:nvPr>
        </p:nvGraphicFramePr>
        <p:xfrm>
          <a:off x="990599" y="6625653"/>
          <a:ext cx="16128806" cy="2175447"/>
        </p:xfrm>
        <a:graphic>
          <a:graphicData uri="http://schemas.openxmlformats.org/drawingml/2006/table">
            <a:tbl>
              <a:tblPr firstRow="1" bandRow="1"/>
              <a:tblGrid>
                <a:gridCol w="131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3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6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08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0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CORE</a:t>
                      </a:r>
                      <a:endParaRPr kumimoji="1" lang="ko-KR" altLang="en-US" sz="18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핵심기능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CORE_BEST</a:t>
                      </a:r>
                      <a:b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_KOREA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국내 안심 여행지 추천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중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국내 여행지를 고르지 못한 이용자가 여행을 원하는 일시를 입력하면 해당 </a:t>
                      </a: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일시에 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미세먼지 </a:t>
                      </a: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안심 지역을 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추천 </a:t>
                      </a:r>
                    </a:p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안심 지역을 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클릭하면 해당 지역 내 주요 관광지를 </a:t>
                      </a: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추천</a:t>
                      </a:r>
                      <a:endParaRPr lang="ko-KR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17490" lvl="1" indent="-95262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SUB</a:t>
                      </a:r>
                      <a:endParaRPr kumimoji="1" lang="ko-KR" altLang="en-US" sz="18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서브기능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SUB_VIEW</a:t>
                      </a:r>
                      <a:endParaRPr kumimoji="1" lang="ko-KR" alt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CCTV</a:t>
                      </a:r>
                      <a:r>
                        <a:rPr kumimoji="1" lang="ko-KR" altLang="en-US" sz="18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영상정보</a:t>
                      </a: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제공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국내 미세먼지 수치가 적힌 지역을 선택하면, 해당 지역의 CCTV 영상을 </a:t>
                      </a:r>
                      <a:r>
                        <a:rPr lang="en-US" altLang="ko-KR" sz="18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  </a:t>
                      </a: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볼 수 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있는 </a:t>
                      </a:r>
                      <a:r>
                        <a:rPr lang="ko-KR" alt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모달창이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출력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368348" lvl="0" indent="-368348" algn="l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/>
                        <a:buBlip>
                          <a:blip r:embed="rId6"/>
                        </a:buBlip>
                        <a:defRPr/>
                      </a:pPr>
                      <a:r>
                        <a:rPr kumimoji="1" lang="ko-KR" altLang="en-US" sz="2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D2Coding"/>
                        </a:rPr>
                        <a:t>미세먼지와 관련된 뉴스기사를 제공</a:t>
                      </a:r>
                      <a:endParaRPr kumimoji="1" lang="ko-KR" altLang="en-US" sz="2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D2Coding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1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SUB_NEWS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미세먼지 뉴스 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제공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22227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하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?? ??"/>
                          <a:ea typeface="?? ??"/>
                        </a:defRPr>
                      </a:lvl9pPr>
                    </a:lstStyle>
                    <a:p>
                      <a:pPr marL="180000" lvl="1" indent="-180000" algn="l" defTabSz="914400" rtl="0" eaLnBrk="1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미세먼지와 관련된 </a:t>
                      </a: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뉴스기사</a:t>
                      </a:r>
                      <a:r>
                        <a:rPr lang="ko-KR" altLang="en-US" sz="18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제목을</a:t>
                      </a: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메인 화면에 띄우고 뉴스기사 제목을 </a:t>
                      </a:r>
                      <a:r>
                        <a:rPr lang="en-US" altLang="ko-KR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</a:b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클릭하면 링크를 통해</a:t>
                      </a:r>
                      <a:r>
                        <a:rPr lang="ko-KR" altLang="en-US" sz="18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리다이렉트</a:t>
                      </a:r>
                      <a:r>
                        <a:rPr lang="ko-KR" altLang="en-US" sz="1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endParaRPr lang="ko-KR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20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6/24</a:t>
            </a:r>
            <a:r>
              <a:rPr lang="en-US" altLang="ko-KR" sz="2800" b="1" dirty="0" smtClean="0">
                <a:latin typeface="Pretendard SemiBold"/>
              </a:rPr>
              <a:t>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90600" y="3357450"/>
            <a:ext cx="15240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chemeClr val="bg1"/>
                </a:solidFill>
              </a:rPr>
              <a:t>UseCase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808" y="3943788"/>
            <a:ext cx="13808575" cy="4507864"/>
          </a:xfrm>
          <a:prstGeom prst="rect">
            <a:avLst/>
          </a:prstGeom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21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6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7/24)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90600" y="3357450"/>
            <a:ext cx="28956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chemeClr val="bg1"/>
                </a:solidFill>
              </a:rPr>
              <a:t>SequenceDiagram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4710579"/>
            <a:ext cx="8382000" cy="44508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24" y="4665835"/>
            <a:ext cx="8010203" cy="442736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77900" y="4247234"/>
            <a:ext cx="28956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미세먼지 예측하기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144000" y="4193931"/>
            <a:ext cx="28956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관광지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추천받기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22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1082675" y="4025265"/>
            <a:ext cx="5148580" cy="9537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indent="-457200" algn="l" defTabSz="914400" rtl="0" eaLnBrk="1" latinLnBrk="0" hangingPunct="1">
              <a:buFont typeface="맑은 고딕"/>
              <a:buChar char="-"/>
            </a:pPr>
            <a:r>
              <a:rPr sz="2800" b="1">
                <a:solidFill>
                  <a:schemeClr val="tx1"/>
                </a:solidFill>
                <a:latin typeface="?? ??" charset="0"/>
                <a:ea typeface="?? ??" charset="0"/>
              </a:rPr>
              <a:t>메인화면</a:t>
            </a:r>
            <a:endParaRPr lang="ko-KR" altLang="en-US" sz="2800" b="1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457200" indent="-457200" algn="l" defTabSz="914400" rtl="0" eaLnBrk="1" latinLnBrk="0" hangingPunct="1">
              <a:buFont typeface="맑은 고딕"/>
              <a:buChar char="-"/>
            </a:pPr>
            <a:endParaRPr lang="ko-KR" altLang="en-US" sz="2800" b="1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6682452" y="4229735"/>
            <a:ext cx="1753235" cy="13214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국내외 </a:t>
            </a:r>
            <a:b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</a:b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미세먼지농도</a:t>
            </a:r>
            <a:b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</a:b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낮은 지역</a:t>
            </a:r>
            <a:b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</a:b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랭킹 10위</a:t>
            </a:r>
            <a:endParaRPr lang="ko-KR" altLang="en-US" sz="2000" b="1" i="1">
              <a:solidFill>
                <a:srgbClr val="FF0000"/>
              </a:solidFill>
              <a:latin typeface="?? ??" charset="0"/>
              <a:ea typeface="?? ??" charset="0"/>
            </a:endParaRPr>
          </a:p>
        </p:txBody>
      </p:sp>
      <p:sp>
        <p:nvSpPr>
          <p:cNvPr id="34" name="Rect 0"/>
          <p:cNvSpPr txBox="1">
            <a:spLocks/>
          </p:cNvSpPr>
          <p:nvPr/>
        </p:nvSpPr>
        <p:spPr>
          <a:xfrm>
            <a:off x="16528127" y="4244340"/>
            <a:ext cx="175323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로그인</a:t>
            </a:r>
            <a:endParaRPr lang="ko-KR" altLang="en-US" sz="2000" b="1" i="1">
              <a:solidFill>
                <a:srgbClr val="FF0000"/>
              </a:solidFill>
              <a:latin typeface="?? ??" charset="0"/>
              <a:ea typeface="?? ??" charset="0"/>
            </a:endParaRPr>
          </a:p>
        </p:txBody>
      </p:sp>
      <p:sp>
        <p:nvSpPr>
          <p:cNvPr id="35" name="Rect 0"/>
          <p:cNvSpPr txBox="1">
            <a:spLocks/>
          </p:cNvSpPr>
          <p:nvPr/>
        </p:nvSpPr>
        <p:spPr>
          <a:xfrm>
            <a:off x="16422082" y="6619240"/>
            <a:ext cx="175323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미세먼지</a:t>
            </a:r>
            <a:b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</a:b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관련</a:t>
            </a:r>
            <a:b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</a:b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뉴스</a:t>
            </a:r>
            <a:endParaRPr lang="ko-KR" altLang="en-US" sz="2000" b="1" i="1">
              <a:solidFill>
                <a:srgbClr val="FF0000"/>
              </a:solidFill>
              <a:latin typeface="?? ??" charset="0"/>
              <a:ea typeface="?? ??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>
            <a:off x="16460182" y="1518920"/>
            <a:ext cx="175323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배너</a:t>
            </a:r>
            <a:endParaRPr lang="ko-KR" altLang="en-US" sz="2000" b="1" i="1">
              <a:solidFill>
                <a:srgbClr val="FF0000"/>
              </a:solidFill>
              <a:latin typeface="?? ??" charset="0"/>
              <a:ea typeface="?? ??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6528127" y="2847975"/>
            <a:ext cx="175323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메뉴</a:t>
            </a:r>
            <a:endParaRPr lang="ko-KR" altLang="en-US" sz="2000" b="1" i="1">
              <a:solidFill>
                <a:srgbClr val="FF0000"/>
              </a:solidFill>
              <a:latin typeface="?? ??" charset="0"/>
              <a:ea typeface="?? ??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8417272" y="3272155"/>
            <a:ext cx="5547995" cy="337121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8417272" y="6711315"/>
            <a:ext cx="5547995" cy="210121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>
            <a:off x="5450552" y="7320280"/>
            <a:ext cx="290512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추천 관광지</a:t>
            </a:r>
            <a:endParaRPr lang="ko-KR" altLang="en-US" sz="2000" b="1" i="1">
              <a:solidFill>
                <a:srgbClr val="FF0000"/>
              </a:solidFill>
              <a:latin typeface="?? ??" charset="0"/>
              <a:ea typeface="?? ??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1" i="1">
                <a:solidFill>
                  <a:srgbClr val="FF0000"/>
                </a:solidFill>
                <a:latin typeface="?? ??" charset="0"/>
                <a:ea typeface="?? ??" charset="0"/>
              </a:rPr>
              <a:t>미세먼지 낮은 순부터</a:t>
            </a:r>
            <a:endParaRPr lang="ko-KR" altLang="en-US" sz="2000" b="1" i="1">
              <a:solidFill>
                <a:srgbClr val="FF0000"/>
              </a:solidFill>
              <a:latin typeface="?? ??" charset="0"/>
              <a:ea typeface="?? ??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서비스 구현 내용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pic>
        <p:nvPicPr>
          <p:cNvPr id="38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12" y="647700"/>
            <a:ext cx="8444865" cy="9148445"/>
          </a:xfrm>
          <a:prstGeom prst="rect">
            <a:avLst/>
          </a:prstGeom>
          <a:noFill/>
        </p:spPr>
      </p:pic>
      <p:sp>
        <p:nvSpPr>
          <p:cNvPr id="46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>
                <a:latin typeface="Pretendard SemiBold"/>
              </a:rPr>
              <a:t>8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23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16726881" y="8558530"/>
            <a:ext cx="121983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 i="1" dirty="0" err="1">
                <a:solidFill>
                  <a:srgbClr val="FF0000"/>
                </a:solidFill>
                <a:latin typeface="?? ??" charset="0"/>
                <a:ea typeface="?? ??" charset="0"/>
              </a:rPr>
              <a:t>하단</a:t>
            </a:r>
            <a:r>
              <a:rPr sz="2000" b="1" i="1" dirty="0">
                <a:solidFill>
                  <a:srgbClr val="FF0000"/>
                </a:solidFill>
                <a:latin typeface="?? ??" charset="0"/>
                <a:ea typeface="?? ??" charset="0"/>
              </a:rPr>
              <a:t/>
            </a:r>
            <a:br>
              <a:rPr sz="2000" b="1" i="1" dirty="0">
                <a:solidFill>
                  <a:srgbClr val="FF0000"/>
                </a:solidFill>
                <a:latin typeface="?? ??" charset="0"/>
                <a:ea typeface="?? ??" charset="0"/>
              </a:rPr>
            </a:br>
            <a:r>
              <a:rPr sz="2000" b="1" i="1" dirty="0" err="1">
                <a:solidFill>
                  <a:srgbClr val="FF0000"/>
                </a:solidFill>
                <a:latin typeface="?? ??" charset="0"/>
                <a:ea typeface="?? ??" charset="0"/>
              </a:rPr>
              <a:t>로고포함</a:t>
            </a:r>
            <a:endParaRPr lang="ko-KR" altLang="en-US" sz="2000" b="1" i="1" dirty="0">
              <a:solidFill>
                <a:srgbClr val="FF0000"/>
              </a:solidFill>
              <a:latin typeface="?? ??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4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pic>
        <p:nvPicPr>
          <p:cNvPr id="4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1" name="Rect 0"/>
          <p:cNvSpPr txBox="1">
            <a:spLocks/>
          </p:cNvSpPr>
          <p:nvPr/>
        </p:nvSpPr>
        <p:spPr>
          <a:xfrm>
            <a:off x="1027981" y="4069502"/>
            <a:ext cx="5147945" cy="5226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 algn="l" defTabSz="914400" rtl="0" eaLnBrk="1" latinLnBrk="0" hangingPunct="1">
              <a:buFont typeface="맑은 고딕"/>
              <a:buChar char="-"/>
            </a:pPr>
            <a:r>
              <a:rPr sz="2800" b="1" dirty="0" err="1">
                <a:solidFill>
                  <a:schemeClr val="tx1"/>
                </a:solidFill>
                <a:latin typeface="?? ??" charset="0"/>
                <a:ea typeface="?? ??" charset="0"/>
              </a:rPr>
              <a:t>회원가입</a:t>
            </a:r>
            <a:endParaRPr lang="ko-KR" altLang="en-US" sz="2800" b="1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22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902437"/>
            <a:ext cx="5440362" cy="5894660"/>
          </a:xfrm>
          <a:prstGeom prst="rect">
            <a:avLst/>
          </a:prstGeom>
          <a:noFill/>
        </p:spPr>
      </p:pic>
      <p:pic>
        <p:nvPicPr>
          <p:cNvPr id="23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67" y="875982"/>
            <a:ext cx="7145655" cy="8827135"/>
          </a:xfrm>
          <a:prstGeom prst="rect">
            <a:avLst/>
          </a:prstGeom>
          <a:noFill/>
        </p:spPr>
      </p:pic>
      <p:sp>
        <p:nvSpPr>
          <p:cNvPr id="25" name="Rect 0"/>
          <p:cNvSpPr>
            <a:spLocks/>
          </p:cNvSpPr>
          <p:nvPr/>
        </p:nvSpPr>
        <p:spPr>
          <a:xfrm>
            <a:off x="8277045" y="6591300"/>
            <a:ext cx="838835" cy="2673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26" name="Rect 0"/>
          <p:cNvCxnSpPr>
            <a:stCxn id="25" idx="3"/>
            <a:endCxn id="23" idx="1"/>
          </p:cNvCxnSpPr>
          <p:nvPr/>
        </p:nvCxnSpPr>
        <p:spPr>
          <a:xfrm flipV="1">
            <a:off x="9115880" y="5289550"/>
            <a:ext cx="1050787" cy="1435418"/>
          </a:xfrm>
          <a:prstGeom prst="straightConnector1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직사각형 46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서비스 구현 내용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(9/24)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24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5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pic>
        <p:nvPicPr>
          <p:cNvPr id="4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서비스 구현 내용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5" name="그림 903" descr="C:/Users/SUB/AppData/Roaming/PolarisOffice/ETemp/13064_21297728/fImage7936671870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008032"/>
            <a:ext cx="10488294" cy="6635712"/>
          </a:xfrm>
          <a:prstGeom prst="rect">
            <a:avLst/>
          </a:prstGeom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990600" y="3972560"/>
            <a:ext cx="5148580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indent="-457200" algn="l" defTabSz="914400" rtl="0" eaLnBrk="1" latinLnBrk="0" hangingPunct="1">
              <a:buFont typeface="맑은 고딕"/>
              <a:buChar char="-"/>
            </a:pPr>
            <a:r>
              <a:rPr sz="2800" b="1">
                <a:solidFill>
                  <a:schemeClr val="tx1"/>
                </a:solidFill>
                <a:latin typeface="?? ??" charset="0"/>
                <a:ea typeface="?? ??" charset="0"/>
              </a:rPr>
              <a:t>중(장)기 예측(1)</a:t>
            </a:r>
            <a:endParaRPr lang="ko-KR" altLang="en-US" sz="2800" b="1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10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25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87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pic>
        <p:nvPicPr>
          <p:cNvPr id="4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서비스 구현 내용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990600" y="3972560"/>
            <a:ext cx="5148580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indent="-457200" algn="l" defTabSz="914400" rtl="0" eaLnBrk="1" latinLnBrk="0" hangingPunct="1">
              <a:buFont typeface="맑은 고딕"/>
              <a:buChar char="-"/>
            </a:pPr>
            <a:r>
              <a:rPr sz="2800" b="1" dirty="0">
                <a:solidFill>
                  <a:schemeClr val="tx1"/>
                </a:solidFill>
                <a:latin typeface="?? ??" charset="0"/>
                <a:ea typeface="?? ??" charset="0"/>
              </a:rPr>
              <a:t>중(장)기 </a:t>
            </a:r>
            <a:r>
              <a:rPr sz="2800" b="1" dirty="0" err="1">
                <a:solidFill>
                  <a:schemeClr val="tx1"/>
                </a:solidFill>
                <a:latin typeface="?? ??" charset="0"/>
                <a:ea typeface="?? ??" charset="0"/>
              </a:rPr>
              <a:t>예측</a:t>
            </a:r>
            <a:r>
              <a:rPr sz="2800" b="1" dirty="0" smtClean="0">
                <a:solidFill>
                  <a:schemeClr val="tx1"/>
                </a:solidFill>
                <a:latin typeface="?? ??" charset="0"/>
                <a:ea typeface="?? ??" charset="0"/>
              </a:rPr>
              <a:t>(</a:t>
            </a:r>
            <a:r>
              <a:rPr lang="en-US" sz="2800" b="1" dirty="0" smtClean="0">
                <a:solidFill>
                  <a:schemeClr val="tx1"/>
                </a:solidFill>
                <a:latin typeface="?? ??" charset="0"/>
                <a:ea typeface="?? ??" charset="0"/>
              </a:rPr>
              <a:t>2</a:t>
            </a:r>
            <a:r>
              <a:rPr sz="2800" b="1" dirty="0" smtClean="0">
                <a:solidFill>
                  <a:schemeClr val="tx1"/>
                </a:solidFill>
                <a:latin typeface="?? ??" charset="0"/>
                <a:ea typeface="?? ??" charset="0"/>
              </a:rPr>
              <a:t>)</a:t>
            </a:r>
            <a:endParaRPr lang="ko-KR" altLang="en-US" sz="2800" b="1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80" y="2304695"/>
            <a:ext cx="9526905" cy="7448587"/>
          </a:xfrm>
          <a:prstGeom prst="rect">
            <a:avLst/>
          </a:prstGeom>
          <a:noFill/>
        </p:spPr>
      </p:pic>
      <p:sp>
        <p:nvSpPr>
          <p:cNvPr id="13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11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26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0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pic>
        <p:nvPicPr>
          <p:cNvPr id="4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서비스 구현 내용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992038" y="3972560"/>
            <a:ext cx="5148580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indent="-457200" algn="l" defTabSz="914400" rtl="0" eaLnBrk="1" latinLnBrk="0" hangingPunct="1">
              <a:buFont typeface="맑은 고딕"/>
              <a:buChar char="-"/>
            </a:pPr>
            <a:r>
              <a:rPr sz="2800" b="1">
                <a:solidFill>
                  <a:schemeClr val="tx1"/>
                </a:solidFill>
                <a:latin typeface="?? ??" charset="0"/>
                <a:ea typeface="?? ??" charset="0"/>
              </a:rPr>
              <a:t>관광지 추천</a:t>
            </a:r>
            <a:endParaRPr lang="ko-KR" altLang="en-US" sz="2800" b="1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715327"/>
            <a:ext cx="6937375" cy="9148445"/>
          </a:xfrm>
          <a:prstGeom prst="rect">
            <a:avLst/>
          </a:prstGeom>
          <a:noFill/>
        </p:spPr>
      </p:pic>
      <p:sp>
        <p:nvSpPr>
          <p:cNvPr id="15" name="Rect 0"/>
          <p:cNvSpPr>
            <a:spLocks/>
          </p:cNvSpPr>
          <p:nvPr/>
        </p:nvSpPr>
        <p:spPr>
          <a:xfrm>
            <a:off x="14370050" y="2223452"/>
            <a:ext cx="2244725" cy="2482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12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27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9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8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87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rgbClr val="71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91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93" name="Rect 0"/>
          <p:cNvSpPr txBox="1">
            <a:spLocks/>
          </p:cNvSpPr>
          <p:nvPr/>
        </p:nvSpPr>
        <p:spPr>
          <a:xfrm>
            <a:off x="9825355" y="2394376"/>
            <a:ext cx="7238365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 algn="l" defTabSz="914400" rtl="0" eaLnBrk="1" latinLnBrk="0" hangingPunct="1">
              <a:buFont typeface="맑은 고딕"/>
              <a:buChar char="-"/>
            </a:pPr>
            <a:r>
              <a:rPr sz="2400" dirty="0" err="1">
                <a:latin typeface="?? ??" charset="0"/>
                <a:ea typeface="?? ??" charset="0"/>
              </a:rPr>
              <a:t>전세계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대기질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데이터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사이트에서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제공받은</a:t>
            </a:r>
            <a:r>
              <a:rPr sz="2400" dirty="0">
                <a:latin typeface="?? ??" charset="0"/>
                <a:ea typeface="?? ??" charset="0"/>
              </a:rPr>
              <a:t> csv </a:t>
            </a:r>
            <a:r>
              <a:rPr sz="2400" dirty="0" err="1">
                <a:latin typeface="?? ??" charset="0"/>
                <a:ea typeface="?? ??" charset="0"/>
              </a:rPr>
              <a:t>파일을</a:t>
            </a:r>
            <a:r>
              <a:rPr sz="2400" dirty="0">
                <a:latin typeface="?? ??" charset="0"/>
                <a:ea typeface="?? ??" charset="0"/>
              </a:rPr>
              <a:t> city </a:t>
            </a:r>
            <a:r>
              <a:rPr sz="2400" dirty="0" err="1">
                <a:latin typeface="?? ??" charset="0"/>
                <a:ea typeface="?? ??" charset="0"/>
              </a:rPr>
              <a:t>컬럼을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추가</a:t>
            </a:r>
            <a:r>
              <a:rPr sz="2400" dirty="0">
                <a:latin typeface="?? ??" charset="0"/>
                <a:ea typeface="?? ??" charset="0"/>
              </a:rPr>
              <a:t> 후 </a:t>
            </a:r>
            <a:r>
              <a:rPr sz="2400" dirty="0" err="1">
                <a:latin typeface="?? ??" charset="0"/>
                <a:ea typeface="?? ??" charset="0"/>
              </a:rPr>
              <a:t>db에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저장했습니다</a:t>
            </a:r>
            <a:r>
              <a:rPr sz="2400" dirty="0">
                <a:latin typeface="?? ??" charset="0"/>
                <a:ea typeface="?? ??" charset="0"/>
              </a:rPr>
              <a:t>.</a:t>
            </a:r>
            <a:endParaRPr lang="ko-KR" altLang="en-US" sz="2400" dirty="0">
              <a:latin typeface="?? ??" charset="0"/>
              <a:ea typeface="?? ??" charset="0"/>
            </a:endParaRPr>
          </a:p>
        </p:txBody>
      </p:sp>
      <p:pic>
        <p:nvPicPr>
          <p:cNvPr id="94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20" y="3407410"/>
            <a:ext cx="5200015" cy="2233295"/>
          </a:xfrm>
          <a:prstGeom prst="rect">
            <a:avLst/>
          </a:prstGeom>
          <a:noFill/>
        </p:spPr>
      </p:pic>
      <p:pic>
        <p:nvPicPr>
          <p:cNvPr id="95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20" y="5927725"/>
            <a:ext cx="7178675" cy="3668395"/>
          </a:xfrm>
          <a:prstGeom prst="rect">
            <a:avLst/>
          </a:prstGeom>
          <a:noFill/>
        </p:spPr>
      </p:pic>
      <p:sp>
        <p:nvSpPr>
          <p:cNvPr id="96" name="Rect 0"/>
          <p:cNvSpPr>
            <a:spLocks/>
          </p:cNvSpPr>
          <p:nvPr/>
        </p:nvSpPr>
        <p:spPr>
          <a:xfrm>
            <a:off x="11697970" y="6547485"/>
            <a:ext cx="838835" cy="2292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cxnSp>
        <p:nvCxnSpPr>
          <p:cNvPr id="97" name="Rect 0"/>
          <p:cNvCxnSpPr>
            <a:stCxn id="98" idx="2"/>
            <a:endCxn id="96" idx="3"/>
          </p:cNvCxnSpPr>
          <p:nvPr/>
        </p:nvCxnSpPr>
        <p:spPr>
          <a:xfrm>
            <a:off x="12517755" y="5730240"/>
            <a:ext cx="18415" cy="932815"/>
          </a:xfrm>
          <a:prstGeom prst="straightConnector1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Rect 0"/>
          <p:cNvSpPr>
            <a:spLocks/>
          </p:cNvSpPr>
          <p:nvPr/>
        </p:nvSpPr>
        <p:spPr>
          <a:xfrm>
            <a:off x="9850120" y="3362960"/>
            <a:ext cx="5335905" cy="23666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99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514340"/>
            <a:ext cx="6344285" cy="2803525"/>
          </a:xfrm>
          <a:prstGeom prst="rect">
            <a:avLst/>
          </a:prstGeom>
          <a:noFill/>
        </p:spPr>
      </p:pic>
      <p:sp>
        <p:nvSpPr>
          <p:cNvPr id="100" name="Rect 0"/>
          <p:cNvSpPr>
            <a:spLocks/>
          </p:cNvSpPr>
          <p:nvPr/>
        </p:nvSpPr>
        <p:spPr>
          <a:xfrm>
            <a:off x="1482725" y="5384165"/>
            <a:ext cx="6563995" cy="307911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sp>
        <p:nvSpPr>
          <p:cNvPr id="101" name="Rect 0"/>
          <p:cNvSpPr>
            <a:spLocks/>
          </p:cNvSpPr>
          <p:nvPr/>
        </p:nvSpPr>
        <p:spPr>
          <a:xfrm>
            <a:off x="10612755" y="9116695"/>
            <a:ext cx="5488305" cy="23431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cxnSp>
        <p:nvCxnSpPr>
          <p:cNvPr id="102" name="Rect 0"/>
          <p:cNvCxnSpPr>
            <a:stCxn id="101" idx="1"/>
            <a:endCxn id="100" idx="3"/>
          </p:cNvCxnSpPr>
          <p:nvPr/>
        </p:nvCxnSpPr>
        <p:spPr>
          <a:xfrm flipH="1" flipV="1">
            <a:off x="8046085" y="6923405"/>
            <a:ext cx="2566035" cy="2309495"/>
          </a:xfrm>
          <a:prstGeom prst="straightConnector1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 0"/>
          <p:cNvSpPr txBox="1">
            <a:spLocks/>
          </p:cNvSpPr>
          <p:nvPr/>
        </p:nvSpPr>
        <p:spPr>
          <a:xfrm>
            <a:off x="1476375" y="4715510"/>
            <a:ext cx="69157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>
                <a:latin typeface="?? ??" charset="0"/>
                <a:ea typeface="?? ??" charset="0"/>
              </a:rPr>
              <a:t>- 저장된 DB는 예측 모델을 만들 때 사용됩니다.</a:t>
            </a:r>
            <a:endParaRPr lang="ko-KR" altLang="en-US" sz="2400">
              <a:latin typeface="?? ??" charset="0"/>
              <a:ea typeface="?? ??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(13/24)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28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rgbClr val="71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5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9238801" y="2259017"/>
            <a:ext cx="8160385" cy="8299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>
                <a:latin typeface="?? ??" charset="0"/>
                <a:ea typeface="?? ??" charset="0"/>
              </a:rPr>
              <a:t>- </a:t>
            </a:r>
            <a:r>
              <a:rPr sz="2400" dirty="0" err="1">
                <a:latin typeface="?? ??" charset="0"/>
                <a:ea typeface="?? ??" charset="0"/>
              </a:rPr>
              <a:t>데이터프레임의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오늘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날짜인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kdate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컬럼을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추가해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오늘</a:t>
            </a:r>
            <a:r>
              <a:rPr sz="2400" dirty="0">
                <a:latin typeface="?? ??" charset="0"/>
                <a:ea typeface="?? ??" charset="0"/>
              </a:rPr>
              <a:t> 	</a:t>
            </a:r>
            <a:r>
              <a:rPr sz="2400" dirty="0" err="1">
                <a:latin typeface="?? ??" charset="0"/>
                <a:ea typeface="?? ??" charset="0"/>
              </a:rPr>
              <a:t>날짜의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데이터로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테이블에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저장한다</a:t>
            </a:r>
            <a:r>
              <a:rPr sz="2400" dirty="0">
                <a:latin typeface="?? ??" charset="0"/>
                <a:ea typeface="?? ??" charset="0"/>
              </a:rPr>
              <a:t>.</a:t>
            </a:r>
            <a:endParaRPr lang="ko-KR" altLang="en-US" sz="2400" dirty="0">
              <a:latin typeface="?? ??" charset="0"/>
              <a:ea typeface="?? ??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>
            <a:off x="1206448" y="5017136"/>
            <a:ext cx="7228367" cy="1400174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3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76" b="47655"/>
          <a:stretch/>
        </p:blipFill>
        <p:spPr>
          <a:xfrm>
            <a:off x="1295400" y="5143500"/>
            <a:ext cx="7094058" cy="1182981"/>
          </a:xfrm>
          <a:prstGeom prst="rect">
            <a:avLst/>
          </a:prstGeom>
          <a:noFill/>
        </p:spPr>
      </p:pic>
      <p:sp>
        <p:nvSpPr>
          <p:cNvPr id="41" name="Rect 0"/>
          <p:cNvSpPr txBox="1">
            <a:spLocks/>
          </p:cNvSpPr>
          <p:nvPr/>
        </p:nvSpPr>
        <p:spPr>
          <a:xfrm>
            <a:off x="1182305" y="4465297"/>
            <a:ext cx="709485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>
                <a:latin typeface="?? ??" charset="0"/>
                <a:ea typeface="?? ??" charset="0"/>
              </a:rPr>
              <a:t>- </a:t>
            </a:r>
            <a:r>
              <a:rPr sz="2400" dirty="0" err="1">
                <a:latin typeface="?? ??" charset="0"/>
                <a:ea typeface="?? ??" charset="0"/>
              </a:rPr>
              <a:t>리스트에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해당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도시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코드를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리스트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형태로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담고</a:t>
            </a:r>
            <a:endParaRPr lang="ko-KR" altLang="en-US" sz="2400" dirty="0">
              <a:latin typeface="?? ??" charset="0"/>
              <a:ea typeface="?? ??" charset="0"/>
            </a:endParaRPr>
          </a:p>
        </p:txBody>
      </p:sp>
      <p:pic>
        <p:nvPicPr>
          <p:cNvPr id="44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8" y="7304087"/>
            <a:ext cx="7870825" cy="2600325"/>
          </a:xfrm>
          <a:prstGeom prst="rect">
            <a:avLst/>
          </a:prstGeom>
          <a:noFill/>
        </p:spPr>
      </p:pic>
      <p:sp>
        <p:nvSpPr>
          <p:cNvPr id="45" name="Rect 0"/>
          <p:cNvSpPr txBox="1">
            <a:spLocks/>
          </p:cNvSpPr>
          <p:nvPr/>
        </p:nvSpPr>
        <p:spPr>
          <a:xfrm>
            <a:off x="1044095" y="6474142"/>
            <a:ext cx="8075930" cy="8299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latin typeface="?? ??" charset="0"/>
                <a:ea typeface="?? ??" charset="0"/>
              </a:rPr>
              <a:t>만들어진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해당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함수는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스프링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서버에서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스케쥴러를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통해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매일매일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DB에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저장됩니다</a:t>
            </a:r>
            <a:r>
              <a:rPr sz="2400" dirty="0">
                <a:latin typeface="?? ??" charset="0"/>
                <a:ea typeface="?? ??" charset="0"/>
              </a:rPr>
              <a:t>.</a:t>
            </a:r>
            <a:endParaRPr lang="ko-KR" altLang="en-US" sz="2400" dirty="0">
              <a:latin typeface="?? ??" charset="0"/>
              <a:ea typeface="?? ??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269256" y="3125904"/>
            <a:ext cx="8099477" cy="6784975"/>
            <a:chOff x="9274123" y="2237423"/>
            <a:chExt cx="8099477" cy="6784975"/>
          </a:xfrm>
        </p:grpSpPr>
        <p:pic>
          <p:nvPicPr>
            <p:cNvPr id="40" name="Picture 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-950" b="59898"/>
            <a:stretch/>
          </p:blipFill>
          <p:spPr>
            <a:xfrm>
              <a:off x="9274123" y="2237423"/>
              <a:ext cx="8099477" cy="3058478"/>
            </a:xfrm>
            <a:prstGeom prst="rect">
              <a:avLst/>
            </a:prstGeom>
            <a:noFill/>
          </p:spPr>
        </p:pic>
        <p:pic>
          <p:nvPicPr>
            <p:cNvPr id="46" name="Picture 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1278" r="-355"/>
            <a:stretch/>
          </p:blipFill>
          <p:spPr>
            <a:xfrm>
              <a:off x="9274123" y="5295901"/>
              <a:ext cx="8045450" cy="3726497"/>
            </a:xfrm>
            <a:prstGeom prst="rect">
              <a:avLst/>
            </a:prstGeom>
            <a:noFill/>
          </p:spPr>
        </p:pic>
      </p:grpSp>
      <p:sp>
        <p:nvSpPr>
          <p:cNvPr id="42" name="Rect 0"/>
          <p:cNvSpPr>
            <a:spLocks/>
          </p:cNvSpPr>
          <p:nvPr/>
        </p:nvSpPr>
        <p:spPr>
          <a:xfrm>
            <a:off x="11519573" y="3616114"/>
            <a:ext cx="1981835" cy="3092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cxnSp>
        <p:nvCxnSpPr>
          <p:cNvPr id="43" name="Rect 0"/>
          <p:cNvCxnSpPr>
            <a:endCxn id="42" idx="1"/>
          </p:cNvCxnSpPr>
          <p:nvPr/>
        </p:nvCxnSpPr>
        <p:spPr>
          <a:xfrm flipV="1">
            <a:off x="8427285" y="3770737"/>
            <a:ext cx="3092288" cy="2798763"/>
          </a:xfrm>
          <a:prstGeom prst="straightConnector1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(14/24)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29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5"/>
          <p:cNvSpPr txBox="1"/>
          <p:nvPr/>
        </p:nvSpPr>
        <p:spPr>
          <a:xfrm>
            <a:off x="2863850" y="6477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b="0" i="0" u="none" strike="noStrike" dirty="0" smtClean="0">
                <a:ea typeface="Pretendard Bold"/>
              </a:rPr>
              <a:t>자기소개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>
                <a:ea typeface="Pretendard Bold"/>
              </a:rPr>
              <a:t>01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32" name="TextBox 26"/>
          <p:cNvSpPr txBox="1"/>
          <p:nvPr/>
        </p:nvSpPr>
        <p:spPr>
          <a:xfrm>
            <a:off x="4851400" y="3511550"/>
            <a:ext cx="367665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919"/>
              </a:lnSpc>
            </a:pPr>
            <a:r>
              <a:rPr lang="ko-KR" altLang="en-US" sz="4400" dirty="0">
                <a:ea typeface="Pretendard Bold"/>
              </a:rPr>
              <a:t>개발하는 </a:t>
            </a:r>
            <a:r>
              <a:rPr lang="ko-KR" altLang="en-US" sz="4400" dirty="0" smtClean="0">
                <a:ea typeface="Pretendard Bold"/>
              </a:rPr>
              <a:t>지휘자</a:t>
            </a:r>
            <a:r>
              <a:rPr lang="en-US" altLang="ko-KR" sz="4400" dirty="0">
                <a:ea typeface="Pretendard Bold"/>
              </a:rPr>
              <a:t/>
            </a:r>
            <a:br>
              <a:rPr lang="en-US" altLang="ko-KR" sz="4400" dirty="0">
                <a:ea typeface="Pretendard Bold"/>
              </a:rPr>
            </a:br>
            <a:r>
              <a:rPr lang="ko-KR" altLang="en-US" sz="4400" dirty="0" smtClean="0">
                <a:ea typeface="Pretendard Bold"/>
              </a:rPr>
              <a:t>김광섭 입니다</a:t>
            </a:r>
            <a:endParaRPr lang="ko-KR" sz="4400" dirty="0">
              <a:ea typeface="Pretendard Bold"/>
            </a:endParaRPr>
          </a:p>
        </p:txBody>
      </p:sp>
      <p:pic>
        <p:nvPicPr>
          <p:cNvPr id="35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13876" y="5730875"/>
            <a:ext cx="6337300" cy="25400"/>
          </a:xfrm>
          <a:prstGeom prst="rect">
            <a:avLst/>
          </a:prstGeom>
        </p:spPr>
      </p:pic>
      <p:sp>
        <p:nvSpPr>
          <p:cNvPr id="41" name="TextBox 9"/>
          <p:cNvSpPr txBox="1"/>
          <p:nvPr/>
        </p:nvSpPr>
        <p:spPr>
          <a:xfrm>
            <a:off x="9220200" y="2687638"/>
            <a:ext cx="444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기술내역</a:t>
            </a:r>
            <a:endParaRPr lang="ko-KR" sz="2800" b="1" dirty="0">
              <a:latin typeface="Pretendard SemiBold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974764"/>
              </p:ext>
            </p:extLst>
          </p:nvPr>
        </p:nvGraphicFramePr>
        <p:xfrm>
          <a:off x="9378950" y="3314700"/>
          <a:ext cx="8172449" cy="5922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2561">
                  <a:extLst>
                    <a:ext uri="{9D8B030D-6E8A-4147-A177-3AD203B41FA5}">
                      <a16:colId xmlns:a16="http://schemas.microsoft.com/office/drawing/2014/main" val="3260727250"/>
                    </a:ext>
                  </a:extLst>
                </a:gridCol>
                <a:gridCol w="5909888">
                  <a:extLst>
                    <a:ext uri="{9D8B030D-6E8A-4147-A177-3AD203B41FA5}">
                      <a16:colId xmlns:a16="http://schemas.microsoft.com/office/drawing/2014/main" val="3967209687"/>
                    </a:ext>
                  </a:extLst>
                </a:gridCol>
              </a:tblGrid>
              <a:tr h="432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구분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내용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31806"/>
                  </a:ext>
                </a:extLst>
              </a:tr>
              <a:tr h="1164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데이터베이스</a:t>
                      </a:r>
                      <a:endParaRPr lang="ko-KR" altLang="en-US" sz="2000" b="0" dirty="0"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Oracle SQL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을 활용한 데이터 저장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관리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조회</a:t>
                      </a:r>
                      <a:endParaRPr lang="en-US" altLang="ko-KR" sz="2000" b="0" kern="1200" dirty="0" smtClean="0">
                        <a:solidFill>
                          <a:schemeClr val="tx1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  <a:p>
                      <a:pPr marL="180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Django, SPRING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을 통해 서버를 구현하고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b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SQL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로 데이터를 연동하여 서비스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구현 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892967"/>
                  </a:ext>
                </a:extLst>
              </a:tr>
              <a:tr h="76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데이터 전처리</a:t>
                      </a:r>
                      <a:endParaRPr lang="ko-KR" altLang="en-US" sz="2000" b="0" dirty="0"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kern="1200" dirty="0" err="1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수치형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범주형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텍스트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err="1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시계열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이미지 등의 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</a:b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데이터를 수집하고 </a:t>
                      </a:r>
                      <a:r>
                        <a:rPr lang="ko-KR" altLang="en-US" sz="2000" b="0" kern="1200" dirty="0" err="1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결측치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처리 등 가공  진행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281473"/>
                  </a:ext>
                </a:extLst>
              </a:tr>
              <a:tr h="79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데이터 분석</a:t>
                      </a:r>
                      <a:endParaRPr lang="ko-KR" altLang="en-US" sz="2000" b="0" dirty="0"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R, Python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을 활용하여 선형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/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다중 회귀분석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.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기술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/>
                      </a:r>
                      <a:b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통계</a:t>
                      </a:r>
                      <a:r>
                        <a:rPr lang="en-US" altLang="ko-KR" sz="2000" b="1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등 데이터 분석을 진행하고 분석 결과를 해석</a:t>
                      </a:r>
                      <a:endParaRPr lang="en-US" altLang="ko-KR" sz="2000" b="0" kern="1200" dirty="0" smtClean="0">
                        <a:solidFill>
                          <a:schemeClr val="tx1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965883"/>
                  </a:ext>
                </a:extLst>
              </a:tr>
              <a:tr h="79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데이터 시각화</a:t>
                      </a:r>
                      <a:endParaRPr lang="ko-KR" altLang="en-US" sz="2000" b="0" dirty="0"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R, Python, JavaScript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를 활용하여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 꺾은선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b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막대 그래프 등 다양한 그래프를 통해 시각화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981682"/>
                  </a:ext>
                </a:extLst>
              </a:tr>
              <a:tr h="79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UI/UX</a:t>
                      </a:r>
                      <a:r>
                        <a:rPr lang="en-US" altLang="ko-KR" sz="2000" b="0" baseline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 </a:t>
                      </a:r>
                      <a:r>
                        <a:rPr lang="ko-KR" altLang="en-US" sz="2000" b="0" baseline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구현</a:t>
                      </a:r>
                      <a:endParaRPr lang="ko-KR" altLang="en-US" sz="2000" b="0" dirty="0"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CSS, HTML, JavaScript, JAVA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를 활용한 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/>
                      </a:r>
                      <a:b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웹페이지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화면 생성 및 웹 디자인 진행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917202"/>
                  </a:ext>
                </a:extLst>
              </a:tr>
              <a:tr h="1164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머신러닝</a:t>
                      </a:r>
                      <a:r>
                        <a:rPr lang="ko-KR" altLang="en-US" sz="2000" b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 기반</a:t>
                      </a:r>
                      <a:r>
                        <a:rPr lang="en-US" altLang="ko-KR" sz="2000" b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/>
                      </a:r>
                      <a:br>
                        <a:rPr lang="en-US" altLang="ko-KR" sz="2000" b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</a:br>
                      <a:r>
                        <a:rPr lang="ko-KR" altLang="en-US" sz="2000" b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예측모델</a:t>
                      </a:r>
                      <a:r>
                        <a:rPr lang="ko-KR" altLang="en-US" sz="2000" b="0" baseline="0" dirty="0" smtClean="0"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 구현</a:t>
                      </a:r>
                      <a:endParaRPr lang="ko-KR" altLang="en-US" sz="2000" b="0" dirty="0"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서비스 기획 하에 데이터 수집에서부터 분석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등을 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/>
                      </a:r>
                      <a:b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통해 예측 모델을 설계하고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Python </a:t>
                      </a:r>
                      <a:r>
                        <a:rPr lang="ko-KR" altLang="en-US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기반 머신</a:t>
                      </a: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</a:br>
                      <a:r>
                        <a:rPr lang="ko-KR" altLang="en-US" sz="2200" b="1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러닝 알고리즘을 활용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하여 모델 구현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784825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1111250" y="6057900"/>
            <a:ext cx="8108950" cy="3227387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dirty="0"/>
              <a:t>안녕하세요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개발하는 </a:t>
            </a:r>
            <a:r>
              <a:rPr lang="ko-KR" altLang="en-US" sz="2400" b="1" dirty="0" smtClean="0"/>
              <a:t>지휘자 김광섭 입니다</a:t>
            </a:r>
            <a:r>
              <a:rPr lang="en-US" altLang="ko-KR" sz="2400" b="1" dirty="0"/>
              <a:t>. </a:t>
            </a:r>
            <a:endParaRPr lang="en-US" altLang="ko-KR" sz="2400" b="1" dirty="0" smtClean="0"/>
          </a:p>
          <a:p>
            <a:pPr lvl="0">
              <a:lnSpc>
                <a:spcPct val="124499"/>
              </a:lnSpc>
            </a:pPr>
            <a:r>
              <a:rPr lang="ko-KR" altLang="en-US" sz="2000" dirty="0" smtClean="0"/>
              <a:t>새로운 </a:t>
            </a:r>
            <a:r>
              <a:rPr lang="ko-KR" altLang="en-US" sz="2000" dirty="0"/>
              <a:t>기술과 지식을 흡수하며 날마다 성장하는 것을 즐깁니다</a:t>
            </a:r>
            <a:r>
              <a:rPr lang="en-US" altLang="ko-KR" sz="2000" dirty="0"/>
              <a:t>. </a:t>
            </a:r>
            <a:r>
              <a:rPr lang="ko-KR" altLang="en-US" sz="2000" dirty="0"/>
              <a:t>어떤 장애물도 넘을 수 있다는 신념을 가지고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문제 자체가 성장의 발판이라고 믿습니다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겉으로는 반짝여도 실체는 다를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외관은 초라해 보여도 속에 보물이 숨겨져 있을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어려움 속에서 빛나는 보석을 발견하고</a:t>
            </a:r>
            <a:r>
              <a:rPr lang="en-US" altLang="ko-KR" sz="2000" dirty="0"/>
              <a:t>, </a:t>
            </a:r>
            <a:r>
              <a:rPr lang="ko-KR" altLang="en-US" sz="2000" dirty="0"/>
              <a:t>그 성과의 달콤함을 맛보기 위해 항상 최선을 다합니다</a:t>
            </a:r>
            <a:r>
              <a:rPr lang="en-US" altLang="ko-KR" sz="2000" dirty="0"/>
              <a:t>.</a:t>
            </a:r>
            <a:endParaRPr 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6800" y="46912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63" y="2894966"/>
            <a:ext cx="2006174" cy="2579367"/>
          </a:xfrm>
          <a:prstGeom prst="rect">
            <a:avLst/>
          </a:prstGeom>
        </p:spPr>
      </p:pic>
      <p:sp>
        <p:nvSpPr>
          <p:cNvPr id="22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rgbClr val="71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955623" y="4515484"/>
            <a:ext cx="4951095" cy="15678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rtl="0" eaLnBrk="1" latinLnBrk="0" hangingPunct="1">
              <a:buFont typeface="맑은 고딕"/>
              <a:buChar char="-"/>
            </a:pPr>
            <a:r>
              <a:rPr sz="2400" dirty="0" err="1">
                <a:latin typeface="?? ??" charset="0"/>
                <a:ea typeface="?? ??" charset="0"/>
              </a:rPr>
              <a:t>모델을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만들기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위한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데이터를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DB에서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조회</a:t>
            </a:r>
            <a:r>
              <a:rPr sz="2400" dirty="0">
                <a:latin typeface="?? ??" charset="0"/>
                <a:ea typeface="?? ??" charset="0"/>
              </a:rPr>
              <a:t> 후 </a:t>
            </a:r>
            <a:r>
              <a:rPr sz="2400" dirty="0" err="1">
                <a:latin typeface="?? ??" charset="0"/>
                <a:ea typeface="?? ??" charset="0"/>
              </a:rPr>
              <a:t>데이터프레임에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담아서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두개의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데이터를</a:t>
            </a:r>
            <a:r>
              <a:rPr sz="2400" dirty="0">
                <a:latin typeface="?? ??" charset="0"/>
                <a:ea typeface="?? ??" charset="0"/>
              </a:rPr>
              <a:t> </a:t>
            </a:r>
            <a:r>
              <a:rPr sz="2400" dirty="0" err="1">
                <a:latin typeface="?? ??" charset="0"/>
                <a:ea typeface="?? ??" charset="0"/>
              </a:rPr>
              <a:t>병합</a:t>
            </a:r>
            <a:r>
              <a:rPr sz="2400" dirty="0">
                <a:latin typeface="?? ??" charset="0"/>
                <a:ea typeface="?? ??" charset="0"/>
              </a:rPr>
              <a:t> 후 </a:t>
            </a:r>
            <a:r>
              <a:rPr sz="2400" dirty="0" err="1">
                <a:latin typeface="?? ??" charset="0"/>
                <a:ea typeface="?? ??" charset="0"/>
              </a:rPr>
              <a:t>출력했습니다</a:t>
            </a:r>
            <a:r>
              <a:rPr sz="2400" dirty="0">
                <a:latin typeface="?? ??" charset="0"/>
                <a:ea typeface="?? ??" charset="0"/>
              </a:rPr>
              <a:t>. </a:t>
            </a:r>
            <a:endParaRPr lang="ko-KR" altLang="en-US" sz="2400" dirty="0">
              <a:latin typeface="?? ??" charset="0"/>
              <a:ea typeface="?? ??" charset="0"/>
            </a:endParaRPr>
          </a:p>
        </p:txBody>
      </p:sp>
      <p:pic>
        <p:nvPicPr>
          <p:cNvPr id="23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863974"/>
            <a:ext cx="12499975" cy="2849245"/>
          </a:xfrm>
          <a:prstGeom prst="rect">
            <a:avLst/>
          </a:prstGeom>
          <a:noFill/>
        </p:spPr>
      </p:pic>
      <p:sp>
        <p:nvSpPr>
          <p:cNvPr id="25" name="Rect 0"/>
          <p:cNvSpPr>
            <a:spLocks/>
          </p:cNvSpPr>
          <p:nvPr/>
        </p:nvSpPr>
        <p:spPr>
          <a:xfrm>
            <a:off x="533400" y="6797934"/>
            <a:ext cx="12728575" cy="296100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cxnSp>
        <p:nvCxnSpPr>
          <p:cNvPr id="29" name="Rect 0"/>
          <p:cNvCxnSpPr>
            <a:stCxn id="27" idx="1"/>
            <a:endCxn id="25" idx="0"/>
          </p:cNvCxnSpPr>
          <p:nvPr/>
        </p:nvCxnSpPr>
        <p:spPr>
          <a:xfrm flipH="1">
            <a:off x="6897688" y="6071553"/>
            <a:ext cx="1851977" cy="726381"/>
          </a:xfrm>
          <a:prstGeom prst="straightConnector1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그룹 5"/>
          <p:cNvGrpSpPr/>
          <p:nvPr/>
        </p:nvGrpSpPr>
        <p:grpSpPr>
          <a:xfrm>
            <a:off x="8305800" y="2405818"/>
            <a:ext cx="8534400" cy="4030791"/>
            <a:chOff x="6944677" y="245811"/>
            <a:chExt cx="8534400" cy="4030791"/>
          </a:xfrm>
        </p:grpSpPr>
        <p:pic>
          <p:nvPicPr>
            <p:cNvPr id="22" name="Picture 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" b="49131"/>
            <a:stretch/>
          </p:blipFill>
          <p:spPr>
            <a:xfrm>
              <a:off x="6944677" y="245811"/>
              <a:ext cx="8523923" cy="2840290"/>
            </a:xfrm>
            <a:prstGeom prst="rect">
              <a:avLst/>
            </a:prstGeom>
            <a:noFill/>
          </p:spPr>
        </p:pic>
        <p:pic>
          <p:nvPicPr>
            <p:cNvPr id="31" name="Picture 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314" r="-97"/>
            <a:stretch/>
          </p:blipFill>
          <p:spPr>
            <a:xfrm>
              <a:off x="6944677" y="3009900"/>
              <a:ext cx="8534400" cy="1266702"/>
            </a:xfrm>
            <a:prstGeom prst="rect">
              <a:avLst/>
            </a:prstGeom>
            <a:noFill/>
          </p:spPr>
        </p:pic>
      </p:grpSp>
      <p:sp>
        <p:nvSpPr>
          <p:cNvPr id="27" name="Rect 0"/>
          <p:cNvSpPr>
            <a:spLocks/>
          </p:cNvSpPr>
          <p:nvPr/>
        </p:nvSpPr>
        <p:spPr>
          <a:xfrm>
            <a:off x="8749665" y="5915025"/>
            <a:ext cx="1530985" cy="31305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15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34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30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75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rgbClr val="71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>
            <a:off x="804985" y="3859823"/>
            <a:ext cx="6169025" cy="15678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독립변수가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해당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도시의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각각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미세먼지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초미세먼지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종속변수가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중국의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미세먼지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,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초미세먼지를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둔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선형회귀분석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모델을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만들고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47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85" y="5103031"/>
            <a:ext cx="6022975" cy="4783455"/>
          </a:xfrm>
          <a:prstGeom prst="rect">
            <a:avLst/>
          </a:prstGeom>
          <a:noFill/>
        </p:spPr>
      </p:pic>
      <p:pic>
        <p:nvPicPr>
          <p:cNvPr id="48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" b="58645"/>
          <a:stretch/>
        </p:blipFill>
        <p:spPr>
          <a:xfrm>
            <a:off x="7050625" y="4194605"/>
            <a:ext cx="9782370" cy="1378927"/>
          </a:xfrm>
          <a:prstGeom prst="rect">
            <a:avLst/>
          </a:prstGeom>
          <a:noFill/>
        </p:spPr>
      </p:pic>
      <p:sp>
        <p:nvSpPr>
          <p:cNvPr id="49" name="Rect 0"/>
          <p:cNvSpPr>
            <a:spLocks/>
          </p:cNvSpPr>
          <p:nvPr/>
        </p:nvSpPr>
        <p:spPr>
          <a:xfrm>
            <a:off x="7400583" y="4360091"/>
            <a:ext cx="5233865" cy="535013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1581590" y="8773966"/>
            <a:ext cx="2661285" cy="111315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51" name="Rect 0"/>
          <p:cNvCxnSpPr>
            <a:stCxn id="50" idx="3"/>
            <a:endCxn id="49" idx="1"/>
          </p:cNvCxnSpPr>
          <p:nvPr/>
        </p:nvCxnSpPr>
        <p:spPr>
          <a:xfrm flipV="1">
            <a:off x="4242875" y="4627598"/>
            <a:ext cx="3157708" cy="4702946"/>
          </a:xfrm>
          <a:prstGeom prst="bentConnector3">
            <a:avLst>
              <a:gd name="adj1" fmla="val 76173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2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10" y="7176270"/>
            <a:ext cx="9707245" cy="2626995"/>
          </a:xfrm>
          <a:prstGeom prst="rect">
            <a:avLst/>
          </a:prstGeom>
          <a:noFill/>
        </p:spPr>
      </p:pic>
      <p:sp>
        <p:nvSpPr>
          <p:cNvPr id="53" name="Rect 0"/>
          <p:cNvSpPr>
            <a:spLocks/>
          </p:cNvSpPr>
          <p:nvPr/>
        </p:nvSpPr>
        <p:spPr>
          <a:xfrm>
            <a:off x="7050625" y="7126740"/>
            <a:ext cx="9943465" cy="27603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55" name="Rect 0"/>
          <p:cNvCxnSpPr>
            <a:stCxn id="54" idx="2"/>
            <a:endCxn id="52" idx="0"/>
          </p:cNvCxnSpPr>
          <p:nvPr/>
        </p:nvCxnSpPr>
        <p:spPr>
          <a:xfrm rot="16200000" flipH="1">
            <a:off x="9823744" y="4999880"/>
            <a:ext cx="387545" cy="396523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Rect 0"/>
          <p:cNvSpPr txBox="1">
            <a:spLocks/>
          </p:cNvSpPr>
          <p:nvPr/>
        </p:nvSpPr>
        <p:spPr>
          <a:xfrm>
            <a:off x="6974010" y="3313649"/>
            <a:ext cx="9651365" cy="8299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선형회귀모델을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기반으로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미래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예측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만들어서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실제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있는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병합했습니다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57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2527" r="-2374"/>
          <a:stretch/>
        </p:blipFill>
        <p:spPr>
          <a:xfrm>
            <a:off x="7050625" y="5539240"/>
            <a:ext cx="10032560" cy="1249485"/>
          </a:xfrm>
          <a:prstGeom prst="rect">
            <a:avLst/>
          </a:prstGeom>
          <a:noFill/>
        </p:spPr>
      </p:pic>
      <p:sp>
        <p:nvSpPr>
          <p:cNvPr id="54" name="Rect 0"/>
          <p:cNvSpPr>
            <a:spLocks/>
          </p:cNvSpPr>
          <p:nvPr/>
        </p:nvSpPr>
        <p:spPr>
          <a:xfrm>
            <a:off x="7459198" y="6412427"/>
            <a:ext cx="1151402" cy="376298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16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61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31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8496936" y="3967480"/>
            <a:ext cx="8648700" cy="15678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범주형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변환하는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함수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, 그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비교하는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함수를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만들고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이전에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합친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데이터에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적용시켰습니다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아래는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적용된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데이터프레임의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값이고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일치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정확도는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미세먼지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: 90%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초미세먼지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: 62% 가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나왔습니다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 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7" y="6537005"/>
            <a:ext cx="4777105" cy="3175635"/>
          </a:xfrm>
          <a:prstGeom prst="rect">
            <a:avLst/>
          </a:prstGeom>
          <a:noFill/>
        </p:spPr>
      </p:pic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9" b="3136"/>
          <a:stretch/>
        </p:blipFill>
        <p:spPr>
          <a:xfrm>
            <a:off x="8454785" y="2469198"/>
            <a:ext cx="8664673" cy="1475593"/>
          </a:xfrm>
          <a:prstGeom prst="rect">
            <a:avLst/>
          </a:prstGeom>
          <a:noFill/>
        </p:spPr>
      </p:pic>
      <p:sp>
        <p:nvSpPr>
          <p:cNvPr id="31" name="Rect 0"/>
          <p:cNvSpPr>
            <a:spLocks/>
          </p:cNvSpPr>
          <p:nvPr/>
        </p:nvSpPr>
        <p:spPr>
          <a:xfrm>
            <a:off x="1357112" y="6827200"/>
            <a:ext cx="2804795" cy="33845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45" y="3897701"/>
            <a:ext cx="7037705" cy="2544445"/>
          </a:xfrm>
          <a:prstGeom prst="rect">
            <a:avLst/>
          </a:prstGeom>
          <a:noFill/>
        </p:spPr>
      </p:pic>
      <p:cxnSp>
        <p:nvCxnSpPr>
          <p:cNvPr id="33" name="Rect 0"/>
          <p:cNvCxnSpPr>
            <a:stCxn id="31" idx="3"/>
            <a:endCxn id="34" idx="1"/>
          </p:cNvCxnSpPr>
          <p:nvPr/>
        </p:nvCxnSpPr>
        <p:spPr>
          <a:xfrm flipV="1">
            <a:off x="4161907" y="3277236"/>
            <a:ext cx="7725053" cy="371919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ect 0"/>
          <p:cNvSpPr>
            <a:spLocks/>
          </p:cNvSpPr>
          <p:nvPr/>
        </p:nvSpPr>
        <p:spPr>
          <a:xfrm>
            <a:off x="11886960" y="3132773"/>
            <a:ext cx="5180965" cy="28892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1334105" y="4193611"/>
            <a:ext cx="2851785" cy="26606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36" name="Rect 0"/>
          <p:cNvCxnSpPr>
            <a:stCxn id="35" idx="3"/>
            <a:endCxn id="39" idx="1"/>
          </p:cNvCxnSpPr>
          <p:nvPr/>
        </p:nvCxnSpPr>
        <p:spPr>
          <a:xfrm flipV="1">
            <a:off x="4185890" y="2996959"/>
            <a:ext cx="7701071" cy="132968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7" name="Picture 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959" y="7772075"/>
            <a:ext cx="9094323" cy="2080477"/>
          </a:xfrm>
          <a:prstGeom prst="rect">
            <a:avLst/>
          </a:prstGeom>
          <a:noFill/>
        </p:spPr>
      </p:pic>
      <p:pic>
        <p:nvPicPr>
          <p:cNvPr id="38" name="Picture 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" b="54717"/>
          <a:stretch/>
        </p:blipFill>
        <p:spPr>
          <a:xfrm>
            <a:off x="8289925" y="5505300"/>
            <a:ext cx="8931275" cy="1112520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>
            <a:off x="11886961" y="2843848"/>
            <a:ext cx="4326890" cy="306221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pic>
        <p:nvPicPr>
          <p:cNvPr id="59" name="Picture 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6" r="-1432"/>
          <a:stretch/>
        </p:blipFill>
        <p:spPr>
          <a:xfrm>
            <a:off x="8289925" y="6617820"/>
            <a:ext cx="9083676" cy="957263"/>
          </a:xfrm>
          <a:prstGeom prst="rect">
            <a:avLst/>
          </a:prstGeom>
          <a:noFill/>
        </p:spPr>
      </p:pic>
      <p:sp>
        <p:nvSpPr>
          <p:cNvPr id="60" name="Rect 0"/>
          <p:cNvSpPr>
            <a:spLocks/>
          </p:cNvSpPr>
          <p:nvPr/>
        </p:nvSpPr>
        <p:spPr>
          <a:xfrm>
            <a:off x="8686801" y="7043270"/>
            <a:ext cx="2286000" cy="476496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61" name="Rect 0"/>
          <p:cNvSpPr>
            <a:spLocks/>
          </p:cNvSpPr>
          <p:nvPr/>
        </p:nvSpPr>
        <p:spPr>
          <a:xfrm>
            <a:off x="8176854" y="7658100"/>
            <a:ext cx="9196746" cy="2278142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62" name="Rect 0"/>
          <p:cNvCxnSpPr>
            <a:stCxn id="60" idx="1"/>
            <a:endCxn id="61" idx="1"/>
          </p:cNvCxnSpPr>
          <p:nvPr/>
        </p:nvCxnSpPr>
        <p:spPr>
          <a:xfrm rot="10800000" flipV="1">
            <a:off x="8176855" y="7281517"/>
            <a:ext cx="509947" cy="1515653"/>
          </a:xfrm>
          <a:prstGeom prst="bentConnector3">
            <a:avLst>
              <a:gd name="adj1" fmla="val 144828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직사각형 62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4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17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65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32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58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>
            <a:off x="12569800" y="6134100"/>
            <a:ext cx="4506595" cy="36588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범주형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만든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가지고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결정계수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(r2)와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RMSE를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계산했습니다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미세먼지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결정계수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: 0.49 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미세먼지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RMSE : 3.39 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초미세먼지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결정계수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: 0.34 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초미세먼지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RMSE : 2.74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결과는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위처럼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나왔습니다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99" y="4098290"/>
            <a:ext cx="7812405" cy="2211705"/>
          </a:xfrm>
          <a:prstGeom prst="rect">
            <a:avLst/>
          </a:prstGeom>
          <a:noFill/>
        </p:spPr>
      </p:pic>
      <p:pic>
        <p:nvPicPr>
          <p:cNvPr id="43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0" b="41891"/>
          <a:stretch/>
        </p:blipFill>
        <p:spPr>
          <a:xfrm>
            <a:off x="1200199" y="6409055"/>
            <a:ext cx="11068001" cy="1249045"/>
          </a:xfrm>
          <a:prstGeom prst="rect">
            <a:avLst/>
          </a:prstGeom>
          <a:noFill/>
        </p:spPr>
      </p:pic>
      <p:pic>
        <p:nvPicPr>
          <p:cNvPr id="44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53" y="7707948"/>
            <a:ext cx="10024647" cy="2215054"/>
          </a:xfrm>
          <a:prstGeom prst="rect">
            <a:avLst/>
          </a:prstGeom>
          <a:noFill/>
        </p:spPr>
      </p:pic>
      <p:sp>
        <p:nvSpPr>
          <p:cNvPr id="45" name="Rect 0"/>
          <p:cNvSpPr>
            <a:spLocks/>
          </p:cNvSpPr>
          <p:nvPr/>
        </p:nvSpPr>
        <p:spPr>
          <a:xfrm>
            <a:off x="1848534" y="4410710"/>
            <a:ext cx="3201035" cy="20510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46" name="Rect 0"/>
          <p:cNvCxnSpPr>
            <a:stCxn id="45" idx="1"/>
            <a:endCxn id="47" idx="1"/>
          </p:cNvCxnSpPr>
          <p:nvPr/>
        </p:nvCxnSpPr>
        <p:spPr>
          <a:xfrm rot="10800000" flipH="1" flipV="1">
            <a:off x="1848534" y="4512945"/>
            <a:ext cx="2362835" cy="2329815"/>
          </a:xfrm>
          <a:prstGeom prst="bentConnector3">
            <a:avLst>
              <a:gd name="adj1" fmla="val -9676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Rect 0"/>
          <p:cNvSpPr>
            <a:spLocks/>
          </p:cNvSpPr>
          <p:nvPr/>
        </p:nvSpPr>
        <p:spPr>
          <a:xfrm>
            <a:off x="4211369" y="6696710"/>
            <a:ext cx="3124835" cy="29400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4211369" y="7148195"/>
            <a:ext cx="2947035" cy="27749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49" name="Rect 0"/>
          <p:cNvCxnSpPr>
            <a:stCxn id="50" idx="1"/>
            <a:endCxn id="48" idx="1"/>
          </p:cNvCxnSpPr>
          <p:nvPr/>
        </p:nvCxnSpPr>
        <p:spPr>
          <a:xfrm rot="10800000" flipH="1" flipV="1">
            <a:off x="1873299" y="5561330"/>
            <a:ext cx="2338705" cy="1725295"/>
          </a:xfrm>
          <a:prstGeom prst="bentConnector3">
            <a:avLst>
              <a:gd name="adj1" fmla="val -9777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 0"/>
          <p:cNvSpPr>
            <a:spLocks/>
          </p:cNvSpPr>
          <p:nvPr/>
        </p:nvSpPr>
        <p:spPr>
          <a:xfrm>
            <a:off x="1873299" y="5456555"/>
            <a:ext cx="2948305" cy="20891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pic>
        <p:nvPicPr>
          <p:cNvPr id="51" name="Picture 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04" y="2883485"/>
            <a:ext cx="7708265" cy="2867025"/>
          </a:xfrm>
          <a:prstGeom prst="rect">
            <a:avLst/>
          </a:prstGeom>
          <a:noFill/>
        </p:spPr>
      </p:pic>
      <p:sp>
        <p:nvSpPr>
          <p:cNvPr id="52" name="Rect 0"/>
          <p:cNvSpPr>
            <a:spLocks/>
          </p:cNvSpPr>
          <p:nvPr/>
        </p:nvSpPr>
        <p:spPr>
          <a:xfrm>
            <a:off x="1696770" y="8498304"/>
            <a:ext cx="2514600" cy="1123634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53" name="Rect 0"/>
          <p:cNvSpPr>
            <a:spLocks/>
          </p:cNvSpPr>
          <p:nvPr/>
        </p:nvSpPr>
        <p:spPr>
          <a:xfrm>
            <a:off x="9622765" y="2852286"/>
            <a:ext cx="7801635" cy="2953619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54" name="Rect 0"/>
          <p:cNvCxnSpPr>
            <a:stCxn id="52" idx="3"/>
            <a:endCxn id="53" idx="1"/>
          </p:cNvCxnSpPr>
          <p:nvPr/>
        </p:nvCxnSpPr>
        <p:spPr>
          <a:xfrm flipV="1">
            <a:off x="4211370" y="4329096"/>
            <a:ext cx="5411395" cy="4731025"/>
          </a:xfrm>
          <a:prstGeom prst="bentConnector3">
            <a:avLst>
              <a:gd name="adj1" fmla="val 92569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직사각형 54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18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57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33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6934200" y="5140081"/>
            <a:ext cx="4893945" cy="42119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 algn="l" defTabSz="914400" rtl="0" eaLnBrk="1" latinLnBrk="0" hangingPunct="1">
              <a:buFont typeface="맑은 고딕"/>
              <a:buChar char="-"/>
            </a:pPr>
            <a:r>
              <a:rPr sz="2800" b="1" dirty="0" err="1">
                <a:solidFill>
                  <a:schemeClr val="tx1"/>
                </a:solidFill>
                <a:latin typeface="?? ??" charset="0"/>
                <a:ea typeface="?? ??" charset="0"/>
              </a:rPr>
              <a:t>메인</a:t>
            </a:r>
            <a:r>
              <a:rPr sz="2800" b="1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800" b="1" dirty="0" err="1">
                <a:solidFill>
                  <a:schemeClr val="tx1"/>
                </a:solidFill>
                <a:latin typeface="?? ??" charset="0"/>
                <a:ea typeface="?? ??" charset="0"/>
              </a:rPr>
              <a:t>컨트롤러</a:t>
            </a:r>
            <a:r>
              <a:rPr sz="2800" b="1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800" b="1" dirty="0" err="1">
                <a:solidFill>
                  <a:schemeClr val="tx1"/>
                </a:solidFill>
                <a:latin typeface="?? ??" charset="0"/>
                <a:ea typeface="?? ??" charset="0"/>
              </a:rPr>
              <a:t>구현</a:t>
            </a:r>
            <a:endParaRPr lang="ko-KR" altLang="en-US" sz="2800" b="1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457200" indent="-457200" algn="l" defTabSz="914400" rtl="0" eaLnBrk="1" latinLnBrk="0" hangingPunct="1">
              <a:buFont typeface="맑은 고딕"/>
              <a:buChar char="-"/>
            </a:pPr>
            <a:endParaRPr lang="ko-KR" altLang="en-US" sz="2400" b="1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웹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크롤링을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통해서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전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세계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대기질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사이트에서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대기질이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좋은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순위를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메인페이지에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1800" dirty="0">
                <a:solidFill>
                  <a:schemeClr val="tx1"/>
                </a:solidFill>
                <a:latin typeface="?? ??" charset="0"/>
                <a:ea typeface="?? ??" charset="0"/>
              </a:rPr>
              <a:t/>
            </a:r>
            <a:br>
              <a:rPr sz="1800" dirty="0">
                <a:solidFill>
                  <a:schemeClr val="tx1"/>
                </a:solidFill>
                <a:latin typeface="?? ??" charset="0"/>
                <a:ea typeface="?? ??" charset="0"/>
              </a:rPr>
            </a:b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구현했습니다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 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컨트롤러에서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html을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불러와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태그로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파싱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후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필요한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리스트에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담아서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뷰로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전송하였습니다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" y="3910965"/>
            <a:ext cx="6054725" cy="5739765"/>
          </a:xfrm>
          <a:prstGeom prst="rect">
            <a:avLst/>
          </a:prstGeom>
          <a:noFill/>
        </p:spPr>
      </p:pic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105" y="4177421"/>
            <a:ext cx="2515235" cy="5102225"/>
          </a:xfrm>
          <a:prstGeom prst="rect">
            <a:avLst/>
          </a:prstGeom>
          <a:noFill/>
        </p:spPr>
      </p:pic>
      <p:pic>
        <p:nvPicPr>
          <p:cNvPr id="33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760" y="4177421"/>
            <a:ext cx="2506345" cy="5174615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19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34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419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 b="52429"/>
          <a:stretch/>
        </p:blipFill>
        <p:spPr>
          <a:xfrm>
            <a:off x="1061477" y="3810953"/>
            <a:ext cx="7396724" cy="1865947"/>
          </a:xfrm>
          <a:prstGeom prst="rect">
            <a:avLst/>
          </a:prstGeom>
          <a:noFill/>
        </p:spPr>
      </p:pic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24" y="3653354"/>
            <a:ext cx="8843961" cy="2365375"/>
          </a:xfrm>
          <a:prstGeom prst="rect">
            <a:avLst/>
          </a:prstGeom>
          <a:noFill/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339" y="7580537"/>
            <a:ext cx="3800947" cy="2144710"/>
          </a:xfrm>
          <a:prstGeom prst="rect">
            <a:avLst/>
          </a:prstGeom>
          <a:noFill/>
        </p:spPr>
      </p:pic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95" b="-92"/>
          <a:stretch/>
        </p:blipFill>
        <p:spPr>
          <a:xfrm>
            <a:off x="13599660" y="6567790"/>
            <a:ext cx="4069324" cy="2412047"/>
          </a:xfrm>
          <a:prstGeom prst="rect">
            <a:avLst/>
          </a:prstGeom>
          <a:noFill/>
        </p:spPr>
      </p:pic>
      <p:sp>
        <p:nvSpPr>
          <p:cNvPr id="22" name="Rect 0"/>
          <p:cNvSpPr txBox="1">
            <a:spLocks/>
          </p:cNvSpPr>
          <p:nvPr/>
        </p:nvSpPr>
        <p:spPr>
          <a:xfrm>
            <a:off x="8911398" y="2673286"/>
            <a:ext cx="8081471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파이썬에서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예측한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데이터를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DB에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담고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그것을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스프링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서버에서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꺼내서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컨트롤러에서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꺼내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뷰에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전송하였습니다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 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23" name="Picture 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2" y="7624130"/>
            <a:ext cx="4034155" cy="2092325"/>
          </a:xfrm>
          <a:prstGeom prst="rect">
            <a:avLst/>
          </a:prstGeom>
          <a:noFill/>
        </p:spPr>
      </p:pic>
      <p:pic>
        <p:nvPicPr>
          <p:cNvPr id="25" name="Picture 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37" y="7682550"/>
            <a:ext cx="4361815" cy="2035175"/>
          </a:xfrm>
          <a:prstGeom prst="rect">
            <a:avLst/>
          </a:prstGeom>
          <a:noFill/>
        </p:spPr>
      </p:pic>
      <p:cxnSp>
        <p:nvCxnSpPr>
          <p:cNvPr id="31" name="Rect 0"/>
          <p:cNvCxnSpPr>
            <a:stCxn id="37" idx="1"/>
            <a:endCxn id="35" idx="1"/>
          </p:cNvCxnSpPr>
          <p:nvPr/>
        </p:nvCxnSpPr>
        <p:spPr>
          <a:xfrm rot="10800000" flipV="1">
            <a:off x="661573" y="4852036"/>
            <a:ext cx="782809" cy="3823972"/>
          </a:xfrm>
          <a:prstGeom prst="bentConnector3">
            <a:avLst>
              <a:gd name="adj1" fmla="val 129203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ect 0"/>
          <p:cNvSpPr>
            <a:spLocks/>
          </p:cNvSpPr>
          <p:nvPr/>
        </p:nvSpPr>
        <p:spPr>
          <a:xfrm>
            <a:off x="9313447" y="7580537"/>
            <a:ext cx="3987505" cy="2256568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661572" y="7591110"/>
            <a:ext cx="4119245" cy="216979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4823362" y="7591110"/>
            <a:ext cx="4530725" cy="216090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>
            <a:off x="1444381" y="4729798"/>
            <a:ext cx="3697605" cy="2444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1468511" y="5000308"/>
            <a:ext cx="3118485" cy="2317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1471051" y="4497388"/>
            <a:ext cx="3877945" cy="2203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41" name="Rect 0"/>
          <p:cNvCxnSpPr>
            <a:stCxn id="37" idx="3"/>
            <a:endCxn id="19" idx="0"/>
          </p:cNvCxnSpPr>
          <p:nvPr/>
        </p:nvCxnSpPr>
        <p:spPr>
          <a:xfrm>
            <a:off x="5141986" y="4852036"/>
            <a:ext cx="6154827" cy="2728501"/>
          </a:xfrm>
          <a:prstGeom prst="bentConnector2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Rect 0"/>
          <p:cNvSpPr>
            <a:spLocks/>
          </p:cNvSpPr>
          <p:nvPr/>
        </p:nvSpPr>
        <p:spPr>
          <a:xfrm>
            <a:off x="13543731" y="6514057"/>
            <a:ext cx="4171023" cy="254825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pic>
        <p:nvPicPr>
          <p:cNvPr id="45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37" r="50"/>
          <a:stretch/>
        </p:blipFill>
        <p:spPr>
          <a:xfrm>
            <a:off x="1061478" y="5681664"/>
            <a:ext cx="7396724" cy="732412"/>
          </a:xfrm>
          <a:prstGeom prst="rect">
            <a:avLst/>
          </a:prstGeom>
          <a:noFill/>
        </p:spPr>
      </p:pic>
      <p:sp>
        <p:nvSpPr>
          <p:cNvPr id="43" name="Rect 0"/>
          <p:cNvSpPr>
            <a:spLocks/>
          </p:cNvSpPr>
          <p:nvPr/>
        </p:nvSpPr>
        <p:spPr>
          <a:xfrm>
            <a:off x="13097007" y="5232084"/>
            <a:ext cx="2600193" cy="1310942"/>
          </a:xfrm>
          <a:prstGeom prst="bentConnector2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4" name="Rect 0"/>
          <p:cNvSpPr>
            <a:spLocks/>
          </p:cNvSpPr>
          <p:nvPr/>
        </p:nvSpPr>
        <p:spPr>
          <a:xfrm>
            <a:off x="9220440" y="5076510"/>
            <a:ext cx="3876566" cy="286104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rot="10800000" flipH="1" flipV="1">
            <a:off x="1468511" y="5116514"/>
            <a:ext cx="5460929" cy="2473326"/>
          </a:xfrm>
          <a:prstGeom prst="bentConnector4">
            <a:avLst>
              <a:gd name="adj1" fmla="val -3885"/>
              <a:gd name="adj2" fmla="val 87306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20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35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8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419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635317" y="3931503"/>
            <a:ext cx="10057448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 err="1" smtClean="0">
                <a:solidFill>
                  <a:schemeClr val="tx1"/>
                </a:solidFill>
                <a:latin typeface="?? ??" charset="0"/>
                <a:ea typeface="?? ??" charset="0"/>
              </a:rPr>
              <a:t>도시와</a:t>
            </a:r>
            <a:r>
              <a:rPr sz="2400" dirty="0" smtClean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날짜를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선택하게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되면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값이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바뀌고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값에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해당하는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측정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기준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색상이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바뀌게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됩니다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46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" y="4871890"/>
            <a:ext cx="9878695" cy="2375535"/>
          </a:xfrm>
          <a:prstGeom prst="rect">
            <a:avLst/>
          </a:prstGeom>
          <a:noFill/>
        </p:spPr>
      </p:pic>
      <p:pic>
        <p:nvPicPr>
          <p:cNvPr id="47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" y="7481887"/>
            <a:ext cx="9899015" cy="2364105"/>
          </a:xfrm>
          <a:prstGeom prst="rect">
            <a:avLst/>
          </a:prstGeom>
          <a:noFill/>
        </p:spPr>
      </p:pic>
      <p:sp>
        <p:nvSpPr>
          <p:cNvPr id="48" name="Rect 0"/>
          <p:cNvSpPr>
            <a:spLocks/>
          </p:cNvSpPr>
          <p:nvPr/>
        </p:nvSpPr>
        <p:spPr>
          <a:xfrm>
            <a:off x="5334000" y="7277100"/>
            <a:ext cx="152400" cy="15686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49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7" b="56134"/>
          <a:stretch/>
        </p:blipFill>
        <p:spPr>
          <a:xfrm>
            <a:off x="11057255" y="2656984"/>
            <a:ext cx="6599555" cy="2059305"/>
          </a:xfrm>
          <a:prstGeom prst="rect">
            <a:avLst/>
          </a:prstGeom>
          <a:noFill/>
        </p:spPr>
      </p:pic>
      <p:pic>
        <p:nvPicPr>
          <p:cNvPr id="50" name="Picture 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495" y="4797552"/>
            <a:ext cx="6599555" cy="4443095"/>
          </a:xfrm>
          <a:prstGeom prst="rect">
            <a:avLst/>
          </a:prstGeom>
          <a:noFill/>
        </p:spPr>
      </p:pic>
      <p:sp>
        <p:nvSpPr>
          <p:cNvPr id="64" name="직사각형 63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5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21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66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36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419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3" name="TextBox 12"/>
          <p:cNvSpPr txBox="1"/>
          <p:nvPr/>
        </p:nvSpPr>
        <p:spPr>
          <a:xfrm>
            <a:off x="13673317" y="2441664"/>
            <a:ext cx="3314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b="0" i="0" u="none" strike="noStrike" dirty="0" smtClean="0">
                <a:latin typeface="Pretendard Regular"/>
              </a:rPr>
              <a:t>(10/27)</a:t>
            </a:r>
            <a:endParaRPr lang="en-US" b="0" i="0" u="none" strike="noStrike" dirty="0">
              <a:latin typeface="Pretendard Regular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4572000" y="3326958"/>
            <a:ext cx="6273432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날짜를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선택하면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해당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날짜를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기준으로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미세먼지가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제일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좋은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지역의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순위를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나타냅니다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. 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4" y="4239895"/>
            <a:ext cx="9709785" cy="446405"/>
          </a:xfrm>
          <a:prstGeom prst="rect">
            <a:avLst/>
          </a:prstGeom>
          <a:noFill/>
        </p:spPr>
      </p:pic>
      <p:pic>
        <p:nvPicPr>
          <p:cNvPr id="22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4" y="4686300"/>
            <a:ext cx="9741535" cy="2472055"/>
          </a:xfrm>
          <a:prstGeom prst="rect">
            <a:avLst/>
          </a:prstGeom>
          <a:noFill/>
        </p:spPr>
      </p:pic>
      <p:pic>
        <p:nvPicPr>
          <p:cNvPr id="23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4" y="7419999"/>
            <a:ext cx="9709785" cy="2524125"/>
          </a:xfrm>
          <a:prstGeom prst="rect">
            <a:avLst/>
          </a:prstGeom>
          <a:noFill/>
        </p:spPr>
      </p:pic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8" b="37301"/>
          <a:stretch/>
        </p:blipFill>
        <p:spPr>
          <a:xfrm>
            <a:off x="10705646" y="7587474"/>
            <a:ext cx="6416676" cy="2239532"/>
          </a:xfrm>
          <a:prstGeom prst="rect">
            <a:avLst/>
          </a:prstGeom>
          <a:noFill/>
        </p:spPr>
      </p:pic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33" y="5894506"/>
            <a:ext cx="6988175" cy="1664335"/>
          </a:xfrm>
          <a:prstGeom prst="rect">
            <a:avLst/>
          </a:prstGeom>
          <a:noFill/>
        </p:spPr>
      </p:pic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652" y="2299424"/>
            <a:ext cx="5917565" cy="3556635"/>
          </a:xfrm>
          <a:prstGeom prst="rect">
            <a:avLst/>
          </a:prstGeom>
          <a:noFill/>
        </p:spPr>
      </p:pic>
      <p:sp>
        <p:nvSpPr>
          <p:cNvPr id="31" name="Rect 0"/>
          <p:cNvSpPr>
            <a:spLocks/>
          </p:cNvSpPr>
          <p:nvPr/>
        </p:nvSpPr>
        <p:spPr>
          <a:xfrm>
            <a:off x="11118077" y="2251799"/>
            <a:ext cx="5972175" cy="360489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34" name="Rect 0"/>
          <p:cNvCxnSpPr>
            <a:stCxn id="31" idx="3"/>
            <a:endCxn id="35" idx="3"/>
          </p:cNvCxnSpPr>
          <p:nvPr/>
        </p:nvCxnSpPr>
        <p:spPr>
          <a:xfrm>
            <a:off x="17090252" y="4054247"/>
            <a:ext cx="181391" cy="2845782"/>
          </a:xfrm>
          <a:prstGeom prst="bentConnector3">
            <a:avLst>
              <a:gd name="adj1" fmla="val 226026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 0"/>
          <p:cNvSpPr>
            <a:spLocks/>
          </p:cNvSpPr>
          <p:nvPr/>
        </p:nvSpPr>
        <p:spPr>
          <a:xfrm>
            <a:off x="12470408" y="6773346"/>
            <a:ext cx="4801235" cy="25336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4881245" y="7200900"/>
            <a:ext cx="152400" cy="15686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22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37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7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419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4611369" y="3009900"/>
            <a:ext cx="5638801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?? ??" charset="0"/>
                <a:ea typeface="?? ??" charset="0"/>
              </a:rPr>
              <a:t>날짜와 정렬 기준을 정해서 전송하면 해당 조건에 맞는 리스트가 전송됩니다</a:t>
            </a:r>
            <a:r>
              <a:rPr lang="en-US" altLang="ko-KR" sz="2400" dirty="0" smtClean="0">
                <a:solidFill>
                  <a:schemeClr val="tx1"/>
                </a:solidFill>
                <a:latin typeface="?? ??" charset="0"/>
                <a:ea typeface="?? ??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pic>
        <p:nvPicPr>
          <p:cNvPr id="33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756660"/>
            <a:ext cx="7521575" cy="2963545"/>
          </a:xfrm>
          <a:prstGeom prst="rect">
            <a:avLst/>
          </a:prstGeom>
          <a:noFill/>
        </p:spPr>
      </p:pic>
      <p:pic>
        <p:nvPicPr>
          <p:cNvPr id="37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978992"/>
            <a:ext cx="7521575" cy="286575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>
            <a:off x="3961765" y="3771900"/>
            <a:ext cx="3734435" cy="408567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3818890" y="6874217"/>
            <a:ext cx="3734435" cy="51371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pic>
        <p:nvPicPr>
          <p:cNvPr id="41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0" y="1298702"/>
            <a:ext cx="7003415" cy="8175625"/>
          </a:xfrm>
          <a:prstGeom prst="rect">
            <a:avLst/>
          </a:prstGeom>
          <a:noFill/>
        </p:spPr>
      </p:pic>
      <p:sp>
        <p:nvSpPr>
          <p:cNvPr id="42" name="Rect 0"/>
          <p:cNvSpPr>
            <a:spLocks/>
          </p:cNvSpPr>
          <p:nvPr/>
        </p:nvSpPr>
        <p:spPr>
          <a:xfrm>
            <a:off x="10412730" y="1221232"/>
            <a:ext cx="7207885" cy="838390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pic>
        <p:nvPicPr>
          <p:cNvPr id="43" name="Picture 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027" y="6090920"/>
            <a:ext cx="4427855" cy="3636645"/>
          </a:xfrm>
          <a:prstGeom prst="rect">
            <a:avLst/>
          </a:prstGeom>
          <a:noFill/>
        </p:spPr>
      </p:pic>
      <p:sp>
        <p:nvSpPr>
          <p:cNvPr id="44" name="Rect 0"/>
          <p:cNvSpPr>
            <a:spLocks/>
          </p:cNvSpPr>
          <p:nvPr/>
        </p:nvSpPr>
        <p:spPr>
          <a:xfrm>
            <a:off x="8522652" y="8106410"/>
            <a:ext cx="3301365" cy="3054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45" name="Rect 0"/>
          <p:cNvCxnSpPr>
            <a:stCxn id="39" idx="1"/>
            <a:endCxn id="40" idx="1"/>
          </p:cNvCxnSpPr>
          <p:nvPr/>
        </p:nvCxnSpPr>
        <p:spPr>
          <a:xfrm rot="10800000" flipV="1">
            <a:off x="3818891" y="3976183"/>
            <a:ext cx="142875" cy="3154891"/>
          </a:xfrm>
          <a:prstGeom prst="bentConnector3">
            <a:avLst>
              <a:gd name="adj1" fmla="val 260000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Rect 0"/>
          <p:cNvSpPr>
            <a:spLocks/>
          </p:cNvSpPr>
          <p:nvPr/>
        </p:nvSpPr>
        <p:spPr>
          <a:xfrm>
            <a:off x="3581400" y="6743700"/>
            <a:ext cx="152400" cy="15686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cxnSp>
        <p:nvCxnSpPr>
          <p:cNvPr id="48" name="Rect 0"/>
          <p:cNvCxnSpPr>
            <a:stCxn id="44" idx="0"/>
            <a:endCxn id="41" idx="1"/>
          </p:cNvCxnSpPr>
          <p:nvPr/>
        </p:nvCxnSpPr>
        <p:spPr>
          <a:xfrm rot="5400000" flipH="1" flipV="1">
            <a:off x="8978170" y="6581681"/>
            <a:ext cx="2719895" cy="329565"/>
          </a:xfrm>
          <a:prstGeom prst="bentConnector2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23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38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56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419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10398208" y="2926140"/>
            <a:ext cx="6089650" cy="15696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관광지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목록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중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원하는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날짜와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원하는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관광지의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예측정보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보러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가기를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누르면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선택한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날짜와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관광지의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값을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VO에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담아서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예측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?? ??" charset="0"/>
                <a:ea typeface="?? ??" charset="0"/>
              </a:rPr>
              <a:t>페이지로</a:t>
            </a:r>
            <a:r>
              <a:rPr sz="2400" dirty="0">
                <a:solidFill>
                  <a:schemeClr val="tx1"/>
                </a:solidFill>
                <a:latin typeface="?? ??" charset="0"/>
                <a:ea typeface="?? ??" charset="0"/>
              </a:rPr>
              <a:t> </a:t>
            </a:r>
            <a:r>
              <a:rPr sz="2400" dirty="0" err="1" smtClean="0">
                <a:solidFill>
                  <a:schemeClr val="tx1"/>
                </a:solidFill>
                <a:latin typeface="?? ??" charset="0"/>
                <a:ea typeface="?? ??" charset="0"/>
              </a:rPr>
              <a:t>전송됩니다</a:t>
            </a:r>
            <a:r>
              <a:rPr lang="en-US" sz="2400" dirty="0" smtClean="0">
                <a:solidFill>
                  <a:schemeClr val="tx1"/>
                </a:solidFill>
                <a:latin typeface="?? ??" charset="0"/>
                <a:ea typeface="?? ??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?? ??" charset="0"/>
              <a:ea typeface="?? ??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5216525" y="6346190"/>
            <a:ext cx="422275" cy="38163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0" y="4152265"/>
            <a:ext cx="9478645" cy="2134235"/>
          </a:xfrm>
          <a:prstGeom prst="rect">
            <a:avLst/>
          </a:prstGeom>
          <a:noFill/>
        </p:spPr>
      </p:pic>
      <p:sp>
        <p:nvSpPr>
          <p:cNvPr id="31" name="Rect 0"/>
          <p:cNvSpPr>
            <a:spLocks/>
          </p:cNvSpPr>
          <p:nvPr/>
        </p:nvSpPr>
        <p:spPr>
          <a:xfrm>
            <a:off x="8512810" y="5236845"/>
            <a:ext cx="1619885" cy="4895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pic>
        <p:nvPicPr>
          <p:cNvPr id="34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" y="6998970"/>
            <a:ext cx="9570085" cy="2329815"/>
          </a:xfrm>
          <a:prstGeom prst="rect">
            <a:avLst/>
          </a:prstGeom>
          <a:noFill/>
        </p:spPr>
      </p:pic>
      <p:sp>
        <p:nvSpPr>
          <p:cNvPr id="35" name="Rect 0"/>
          <p:cNvSpPr>
            <a:spLocks/>
          </p:cNvSpPr>
          <p:nvPr/>
        </p:nvSpPr>
        <p:spPr>
          <a:xfrm>
            <a:off x="7727315" y="4213225"/>
            <a:ext cx="2102485" cy="4984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cxnSp>
        <p:nvCxnSpPr>
          <p:cNvPr id="36" name="Rect 0"/>
          <p:cNvCxnSpPr/>
          <p:nvPr/>
        </p:nvCxnSpPr>
        <p:spPr>
          <a:xfrm rot="10800000" flipV="1">
            <a:off x="7108190" y="4475480"/>
            <a:ext cx="619125" cy="2595245"/>
          </a:xfrm>
          <a:prstGeom prst="bentConnector3">
            <a:avLst>
              <a:gd name="adj1" fmla="val 136957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ct 0"/>
          <p:cNvSpPr>
            <a:spLocks/>
          </p:cNvSpPr>
          <p:nvPr/>
        </p:nvSpPr>
        <p:spPr>
          <a:xfrm>
            <a:off x="7006590" y="6962775"/>
            <a:ext cx="2339975" cy="4730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46" name="Rect 0"/>
          <p:cNvSpPr>
            <a:spLocks/>
          </p:cNvSpPr>
          <p:nvPr/>
        </p:nvSpPr>
        <p:spPr>
          <a:xfrm>
            <a:off x="4532630" y="5435600"/>
            <a:ext cx="1840865" cy="3498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4432300" y="6986270"/>
            <a:ext cx="2102485" cy="4984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?? ??" charset="0"/>
              <a:ea typeface="?? ??" charset="0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 rot="5400000">
            <a:off x="3667760" y="6370320"/>
            <a:ext cx="1630045" cy="100965"/>
          </a:xfrm>
          <a:prstGeom prst="bentConnector4">
            <a:avLst>
              <a:gd name="adj1" fmla="val 1062"/>
              <a:gd name="adj2" fmla="val 327771"/>
            </a:avLst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1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105" y="4619625"/>
            <a:ext cx="7185025" cy="4520565"/>
          </a:xfrm>
          <a:prstGeom prst="rect">
            <a:avLst/>
          </a:prstGeom>
          <a:noFill/>
        </p:spPr>
      </p:pic>
      <p:sp>
        <p:nvSpPr>
          <p:cNvPr id="53" name="직사각형 52"/>
          <p:cNvSpPr/>
          <p:nvPr/>
        </p:nvSpPr>
        <p:spPr>
          <a:xfrm>
            <a:off x="964613" y="3301798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개발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 smtClean="0">
                <a:latin typeface="Pretendard SemiBold"/>
              </a:rPr>
              <a:t>ㅣ</a:t>
            </a:r>
            <a:r>
              <a:rPr lang="ko-KR" altLang="en-US" sz="2800" b="1" dirty="0" err="1" smtClean="0">
                <a:latin typeface="Pretendard SemiBold"/>
              </a:rPr>
              <a:t>미세먼지</a:t>
            </a:r>
            <a:r>
              <a:rPr lang="ko-KR" altLang="en-US" sz="2800" b="1" dirty="0" smtClean="0">
                <a:latin typeface="Pretendard SemiBold"/>
              </a:rPr>
              <a:t> 예측</a:t>
            </a:r>
            <a:r>
              <a:rPr lang="en-US" altLang="ko-KR" sz="2800" b="1" dirty="0" smtClean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웹 서비스 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24</a:t>
            </a:r>
            <a:r>
              <a:rPr lang="en-US" altLang="ko-KR" sz="2800" b="1" dirty="0" smtClean="0">
                <a:latin typeface="Pretendard SemiBold"/>
              </a:rPr>
              <a:t>/24)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39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5"/>
          <p:cNvSpPr txBox="1"/>
          <p:nvPr/>
        </p:nvSpPr>
        <p:spPr>
          <a:xfrm>
            <a:off x="2863850" y="6477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b="0" i="0" u="none" strike="noStrike" dirty="0" smtClean="0">
                <a:ea typeface="Pretendard Bold"/>
              </a:rPr>
              <a:t>강점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02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rgbClr val="71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124200" y="5730875"/>
            <a:ext cx="6337300" cy="25400"/>
          </a:xfrm>
          <a:prstGeom prst="rect">
            <a:avLst/>
          </a:prstGeom>
        </p:spPr>
      </p:pic>
      <p:pic>
        <p:nvPicPr>
          <p:cNvPr id="29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940800" y="5730875"/>
            <a:ext cx="6337300" cy="25400"/>
          </a:xfrm>
          <a:prstGeom prst="rect">
            <a:avLst/>
          </a:prstGeom>
        </p:spPr>
      </p:pic>
      <p:sp>
        <p:nvSpPr>
          <p:cNvPr id="33" name="TextBox 15"/>
          <p:cNvSpPr txBox="1"/>
          <p:nvPr/>
        </p:nvSpPr>
        <p:spPr>
          <a:xfrm>
            <a:off x="12694079" y="2751546"/>
            <a:ext cx="464734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ct val="115369"/>
              </a:lnSpc>
            </a:pPr>
            <a:r>
              <a:rPr lang="en-US" sz="2800" b="1" dirty="0">
                <a:latin typeface="Pretendard SemiBold"/>
              </a:rPr>
              <a:t>03 </a:t>
            </a:r>
            <a:r>
              <a:rPr lang="ko-KR" sz="2800" b="1" dirty="0" err="1">
                <a:latin typeface="Pretendard SemiBold"/>
              </a:rPr>
              <a:t>ㅣ</a:t>
            </a:r>
            <a:r>
              <a:rPr 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기획과 개발의 하모니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1276300" y="3902868"/>
            <a:ext cx="4514899" cy="4888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dirty="0"/>
              <a:t>팀장으로서 첫 번째 프로젝트에서 팀의 전반적인 흐름과 개발되는 부분을 </a:t>
            </a:r>
            <a:r>
              <a:rPr lang="en-US" altLang="ko-KR" sz="2400" dirty="0"/>
              <a:t>PM</a:t>
            </a:r>
            <a:r>
              <a:rPr lang="ko-KR" altLang="en-US" sz="2400" dirty="0"/>
              <a:t>과 함께 진행하였고</a:t>
            </a:r>
            <a:r>
              <a:rPr lang="en-US" altLang="ko-KR" sz="2400" dirty="0"/>
              <a:t>, </a:t>
            </a:r>
            <a:r>
              <a:rPr lang="ko-KR" altLang="en-US" sz="2400" dirty="0"/>
              <a:t>두 번째 프로젝트에서는 </a:t>
            </a:r>
            <a:r>
              <a:rPr lang="en-US" altLang="ko-KR" sz="2400" dirty="0"/>
              <a:t>PM</a:t>
            </a:r>
            <a:r>
              <a:rPr lang="ko-KR" altLang="en-US" sz="2400" dirty="0"/>
              <a:t>을 맡아 프로젝트의 개발 부분과 기획 부분에도 기여하였습니다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이러한 경험을 통해 프로젝트의 전반적인 과정을 깊이 이해하고 있습니다</a:t>
            </a:r>
            <a:r>
              <a:rPr lang="en-US" altLang="ko-KR" sz="2400" dirty="0"/>
              <a:t>.</a:t>
            </a:r>
            <a:endParaRPr lang="en-US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TextBox 10"/>
          <p:cNvSpPr txBox="1"/>
          <p:nvPr/>
        </p:nvSpPr>
        <p:spPr>
          <a:xfrm>
            <a:off x="6940499" y="3902868"/>
            <a:ext cx="4851449" cy="4888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fontAlgn="base">
              <a:lnSpc>
                <a:spcPct val="124499"/>
              </a:lnSpc>
            </a:pPr>
            <a:r>
              <a:rPr lang="ko-KR" altLang="en-US" sz="2400" dirty="0"/>
              <a:t>저는 쾌활한 성격과 끈기 있는 태도를 지닌 사람입니다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밝은 미소와 긍정적인 태도로 팀 내 좋은 분위기를 만들어내며 협업을 통해 시너지를 창출합니다</a:t>
            </a:r>
            <a:r>
              <a:rPr lang="en-US" altLang="ko-KR" sz="2400" dirty="0"/>
              <a:t>. </a:t>
            </a:r>
            <a:r>
              <a:rPr lang="ko-KR" altLang="en-US" sz="2400" dirty="0"/>
              <a:t>국비 지원 교육 프로그램에서 자바와 </a:t>
            </a:r>
            <a:r>
              <a:rPr lang="ko-KR" altLang="en-US" sz="2400" dirty="0" err="1"/>
              <a:t>파이썬을</a:t>
            </a:r>
            <a:r>
              <a:rPr lang="ko-KR" altLang="en-US" sz="2400" dirty="0"/>
              <a:t> 배우며 과제를 완수했고</a:t>
            </a:r>
            <a:r>
              <a:rPr lang="en-US" altLang="ko-KR" sz="2400" dirty="0"/>
              <a:t>, </a:t>
            </a:r>
            <a:r>
              <a:rPr lang="ko-KR" altLang="en-US" sz="2400" dirty="0"/>
              <a:t>미세먼지 데이터 예측 모델 개발 프로젝트를 통해 문제 해결 능력과 프로젝트 완수의 중요성을 배웠습니다</a:t>
            </a:r>
            <a:r>
              <a:rPr lang="en-US" altLang="ko-KR" sz="2400" dirty="0"/>
              <a:t>.</a:t>
            </a:r>
            <a:endParaRPr lang="ko-KR" altLang="en-US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12647385" y="3902868"/>
            <a:ext cx="4406900" cy="50506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400" dirty="0"/>
              <a:t>국비 지원 교육 프로그램에서 자바와 </a:t>
            </a:r>
            <a:r>
              <a:rPr lang="ko-KR" altLang="en-US" sz="2400" dirty="0" err="1"/>
              <a:t>파이썬을</a:t>
            </a:r>
            <a:r>
              <a:rPr lang="ko-KR" altLang="en-US" sz="2400" dirty="0"/>
              <a:t> 배우며 다양한 과제를 완수하였고</a:t>
            </a:r>
            <a:r>
              <a:rPr lang="en-US" altLang="ko-KR" sz="2400" dirty="0"/>
              <a:t>, </a:t>
            </a:r>
            <a:r>
              <a:rPr lang="ko-KR" altLang="en-US" sz="2400" dirty="0"/>
              <a:t>미세먼지 데이터 예측 모델 개발 프로젝트를 통해 문제 해결 능력과 프로젝트 완수의 중요성을 배웠습니다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이러한 경험을 통해 기획과 개발을 동시에 수행할 수 있는 역량을 갖추고 있습니다</a:t>
            </a:r>
            <a:r>
              <a:rPr lang="en-US" altLang="ko-KR" sz="2400" dirty="0"/>
              <a:t>.</a:t>
            </a:r>
            <a:endParaRPr lang="en-US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6642101" y="2738438"/>
            <a:ext cx="4862763" cy="508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02 </a:t>
            </a:r>
            <a:r>
              <a:rPr lang="ko-KR" sz="2800" b="1" dirty="0" err="1">
                <a:latin typeface="Pretendard SemiBold"/>
              </a:rPr>
              <a:t>ㅣ</a:t>
            </a:r>
            <a:r>
              <a:rPr lang="en-US" sz="2800" b="1" dirty="0">
                <a:latin typeface="Pretendard SemiBold"/>
              </a:rPr>
              <a:t> </a:t>
            </a:r>
            <a:r>
              <a:rPr lang="ko-KR" altLang="en-US" sz="2800" b="1" dirty="0" err="1" smtClean="0">
                <a:latin typeface="Pretendard SemiBold"/>
              </a:rPr>
              <a:t>쾌활함과</a:t>
            </a:r>
            <a:r>
              <a:rPr lang="ko-KR" altLang="en-US" sz="2800" b="1" dirty="0" smtClean="0">
                <a:latin typeface="Pretendard SemiBold"/>
              </a:rPr>
              <a:t> 끈기의 시너지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1276301" y="2751546"/>
            <a:ext cx="464734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sz="2800" b="1" dirty="0" err="1">
                <a:latin typeface="Pretendard SemiBold"/>
              </a:rPr>
              <a:t>ㅣ</a:t>
            </a:r>
            <a:r>
              <a:rPr 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프로젝트 흐름의 지휘자</a:t>
            </a:r>
            <a:endParaRPr lang="ko-KR" sz="2800" b="1" dirty="0">
              <a:latin typeface="Pretendard SemiBold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4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14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36" name="Object 11"/>
          <p:cNvSpPr txBox="1">
            <a:spLocks/>
          </p:cNvSpPr>
          <p:nvPr/>
        </p:nvSpPr>
        <p:spPr>
          <a:xfrm>
            <a:off x="1104900" y="2199736"/>
            <a:ext cx="8306435" cy="6146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>
                <a:latin typeface="휴먼엑스포" charset="0"/>
                <a:ea typeface="휴먼엑스포" charset="0"/>
                <a:cs typeface="Pretendard Medium" charset="0"/>
              </a:rPr>
              <a:t>개발 환경</a:t>
            </a:r>
            <a:endParaRPr lang="ko-KR" altLang="en-US" sz="3400" b="1">
              <a:latin typeface="휴먼엑스포" charset="0"/>
              <a:ea typeface="휴먼엑스포" charset="0"/>
              <a:cs typeface="Pretendard Medium" charset="0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88176"/>
              </p:ext>
            </p:extLst>
          </p:nvPr>
        </p:nvGraphicFramePr>
        <p:xfrm>
          <a:off x="2971800" y="8143336"/>
          <a:ext cx="12192000" cy="1504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29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3000" b="1" kern="1200" dirty="0">
                          <a:solidFill>
                            <a:schemeClr val="bg1"/>
                          </a:solidFill>
                          <a:latin typeface="D2Coding" charset="0"/>
                          <a:ea typeface="D2Coding" charset="0"/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0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30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GITHUB</a:t>
                      </a:r>
                      <a:endParaRPr lang="ko-KR" altLang="en-US" sz="30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119557"/>
              </p:ext>
            </p:extLst>
          </p:nvPr>
        </p:nvGraphicFramePr>
        <p:xfrm>
          <a:off x="2971800" y="3149696"/>
          <a:ext cx="3578860" cy="4772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46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3000" b="1" kern="1200" dirty="0">
                          <a:solidFill>
                            <a:schemeClr val="bg1"/>
                          </a:solidFill>
                          <a:latin typeface="D2Coding" charset="0"/>
                          <a:ea typeface="D2Coding" charset="0"/>
                        </a:rPr>
                        <a:t>FRONT - END</a:t>
                      </a:r>
                      <a:endParaRPr lang="ko-KR" altLang="en-US" sz="3000" b="1" kern="1200" dirty="0">
                        <a:solidFill>
                          <a:schemeClr val="bg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KAKAO I </a:t>
                      </a:r>
                      <a:r>
                        <a:rPr lang="en-US" altLang="ko-KR" sz="250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OpenBuilder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HTML, W3.CSS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JavaScript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jQuery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568906"/>
              </p:ext>
            </p:extLst>
          </p:nvPr>
        </p:nvGraphicFramePr>
        <p:xfrm>
          <a:off x="7301230" y="3149696"/>
          <a:ext cx="3578860" cy="4772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46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3000" b="1" kern="1200" dirty="0">
                          <a:solidFill>
                            <a:schemeClr val="bg1"/>
                          </a:solidFill>
                          <a:latin typeface="D2Coding" charset="0"/>
                          <a:ea typeface="D2Coding" charset="0"/>
                        </a:rPr>
                        <a:t>BACK - END</a:t>
                      </a:r>
                      <a:endParaRPr lang="ko-KR" altLang="en-US" sz="3000" b="1" kern="1200" dirty="0">
                        <a:solidFill>
                          <a:schemeClr val="bg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ORACLE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Django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JAVA, SPRING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PYTHON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279568"/>
              </p:ext>
            </p:extLst>
          </p:nvPr>
        </p:nvGraphicFramePr>
        <p:xfrm>
          <a:off x="11592560" y="3149696"/>
          <a:ext cx="3578860" cy="46589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81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3000" b="1" kern="1200" dirty="0">
                          <a:solidFill>
                            <a:schemeClr val="bg1"/>
                          </a:solidFill>
                          <a:latin typeface="D2Coding" charset="0"/>
                          <a:ea typeface="D2Coding" charset="0"/>
                        </a:rPr>
                        <a:t>DATA ANALYSIS</a:t>
                      </a:r>
                      <a:endParaRPr lang="ko-KR" altLang="en-US" sz="3000" b="1" kern="1200" dirty="0">
                        <a:solidFill>
                          <a:schemeClr val="bg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0815">
                <a:tc>
                  <a:txBody>
                    <a:bodyPr/>
                    <a:lstStyle/>
                    <a:p>
                      <a:pPr marL="0" lvl="1" indent="0" algn="ctr" defTabSz="393700" rtl="0" eaLnBrk="1" latinLnBrk="1" hangingPunct="1">
                        <a:buFontTx/>
                        <a:buNone/>
                      </a:pPr>
                      <a:r>
                        <a:rPr kumimoji="1" sz="25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?? ??" charset="0"/>
                        </a:rPr>
                        <a:t>Tens</a:t>
                      </a:r>
                      <a:r>
                        <a:rPr kumimoji="1" lang="ko-KR" sz="2500" b="0" i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?? ??" charset="0"/>
                        </a:rPr>
                        <a:t>or</a:t>
                      </a:r>
                      <a:r>
                        <a:rPr kumimoji="1" sz="25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?? ??" charset="0"/>
                        </a:rPr>
                        <a:t>Flow</a:t>
                      </a:r>
                      <a:endParaRPr kumimoji="1" lang="ko-KR" altLang="en-US" sz="2500" b="0" i="0" kern="1200" dirty="0">
                        <a:solidFill>
                          <a:srgbClr val="000000"/>
                        </a:solidFill>
                        <a:latin typeface="D2Coding" charset="0"/>
                        <a:ea typeface="?? ??" charset="0"/>
                      </a:endParaRPr>
                    </a:p>
                    <a:p>
                      <a:pPr marL="0" lvl="1" indent="0" algn="ctr" defTabSz="393700" rtl="0" eaLnBrk="1" latinLnBrk="1" hangingPunct="1">
                        <a:buFontTx/>
                        <a:buNone/>
                      </a:pPr>
                      <a:r>
                        <a:rPr kumimoji="1" sz="25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?? ??" charset="0"/>
                        </a:rPr>
                        <a:t/>
                      </a:r>
                      <a:br>
                        <a:rPr kumimoji="1" sz="25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?? ??" charset="0"/>
                        </a:rPr>
                      </a:br>
                      <a:r>
                        <a:rPr kumimoji="1" sz="25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?? ??" charset="0"/>
                        </a:rPr>
                        <a:t>Pandas</a:t>
                      </a:r>
                      <a:endParaRPr kumimoji="1" lang="ko-KR" altLang="en-US" sz="2500" b="0" i="0" kern="1200" dirty="0">
                        <a:solidFill>
                          <a:srgbClr val="000000"/>
                        </a:solidFill>
                        <a:latin typeface="D2Coding" charset="0"/>
                        <a:ea typeface="?? ??" charset="0"/>
                      </a:endParaRPr>
                    </a:p>
                    <a:p>
                      <a:pPr marL="0" lvl="1" indent="0" algn="ctr" defTabSz="393700" rtl="0" eaLnBrk="1" latinLnBrk="1" hangingPunct="1">
                        <a:buFontTx/>
                        <a:buNone/>
                      </a:pPr>
                      <a:endParaRPr kumimoji="1" lang="ko-KR" altLang="en-US" sz="2500" b="0" i="0" kern="1200" dirty="0">
                        <a:solidFill>
                          <a:srgbClr val="000000"/>
                        </a:solidFill>
                        <a:latin typeface="D2Coding" charset="0"/>
                        <a:ea typeface="?? ??" charset="0"/>
                      </a:endParaRPr>
                    </a:p>
                    <a:p>
                      <a:pPr marL="0" lvl="1" indent="0" algn="ctr" defTabSz="393700" rtl="0" eaLnBrk="1" latinLnBrk="1" hangingPunct="1">
                        <a:buFontTx/>
                        <a:buNone/>
                      </a:pPr>
                      <a:r>
                        <a:rPr kumimoji="1" sz="2500" b="0" i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?? ??" charset="0"/>
                        </a:rPr>
                        <a:t>Plotly</a:t>
                      </a:r>
                      <a:endParaRPr kumimoji="1" lang="ko-KR" altLang="en-US" sz="2500" b="0" i="0" kern="1200" dirty="0">
                        <a:solidFill>
                          <a:srgbClr val="000000"/>
                        </a:solidFill>
                        <a:latin typeface="D2Coding" charset="0"/>
                        <a:ea typeface="?? ??" charset="0"/>
                      </a:endParaRPr>
                    </a:p>
                    <a:p>
                      <a:pPr marL="0" lvl="1" indent="0" algn="ctr" defTabSz="393700" rtl="0" eaLnBrk="1" latinLnBrk="1" hangingPunct="1">
                        <a:buFontTx/>
                        <a:buNone/>
                      </a:pP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SQLAlchemy</a:t>
                      </a:r>
                      <a:r>
                        <a:rPr lang="ko-KR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en-US" altLang="ko-KR" sz="250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OracleD</a:t>
                      </a:r>
                      <a:r>
                        <a:rPr lang="ko-KR" altLang="ko-KR" sz="250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B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/>
                      </a:r>
                      <a:b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</a:b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Pandas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40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14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9" name="Object 11"/>
          <p:cNvSpPr txBox="1">
            <a:spLocks/>
          </p:cNvSpPr>
          <p:nvPr/>
        </p:nvSpPr>
        <p:spPr>
          <a:xfrm>
            <a:off x="994410" y="2247900"/>
            <a:ext cx="5563235" cy="6146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400" b="1" spc="100">
                <a:latin typeface="휴먼엑스포" charset="0"/>
                <a:ea typeface="휴먼엑스포" charset="0"/>
                <a:cs typeface="Pretendard Medium" charset="0"/>
              </a:rPr>
              <a:t>수집 데이터 속성 명세서</a:t>
            </a:r>
            <a:endParaRPr lang="ko-KR" altLang="en-US" sz="3400" b="1">
              <a:latin typeface="휴먼엑스포" charset="0"/>
              <a:ea typeface="휴먼엑스포" charset="0"/>
              <a:cs typeface="Pretendard Medium" charset="0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350195"/>
              </p:ext>
            </p:extLst>
          </p:nvPr>
        </p:nvGraphicFramePr>
        <p:xfrm>
          <a:off x="1342263" y="3497707"/>
          <a:ext cx="15361920" cy="284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558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000" b="1" kern="1200" dirty="0" err="1">
                          <a:solidFill>
                            <a:schemeClr val="bg1"/>
                          </a:solidFill>
                          <a:latin typeface="D2Coding" charset="0"/>
                          <a:ea typeface="D2Coding" charset="0"/>
                        </a:rPr>
                        <a:t>데이터명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000" b="1" kern="1200">
                          <a:solidFill>
                            <a:schemeClr val="bg1"/>
                          </a:solidFill>
                          <a:latin typeface="D2Coding" charset="0"/>
                          <a:ea typeface="D2Coding" charset="0"/>
                        </a:rPr>
                        <a:t>수집 기관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D2Coding" charset="0"/>
                          <a:ea typeface="D2Coding" charset="0"/>
                        </a:rPr>
                        <a:t>수집 속성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D2Coding" charset="0"/>
                          <a:ea typeface="D2Coding" charset="0"/>
                        </a:rPr>
                        <a:t>비  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431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서울시 부동산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실거래가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서울시 열린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데이터포탈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매물번호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구이름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동이름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지번구분명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본번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부번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건물명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계약일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접수년도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실거래가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건물면적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층</a:t>
                      </a:r>
                      <a:r>
                        <a:rPr lang="en-US" altLang="ko-KR" sz="1600" b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건축년도</a:t>
                      </a:r>
                      <a:endParaRPr lang="ko-KR" altLang="en-US" sz="1600" b="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600" b="0" kern="120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431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서울시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읍면동별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 주민등록인구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통계청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서울시 구별 인구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600" b="0" kern="120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934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카카오 지도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/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로컬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카카오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주소별 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.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경도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D2Coding" charset="0"/>
                          <a:ea typeface="D2Coding" charset="0"/>
                        </a:rPr>
                        <a:t>카카오 지도 활용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텍스트 상자 24"/>
          <p:cNvSpPr txBox="1">
            <a:spLocks/>
          </p:cNvSpPr>
          <p:nvPr/>
        </p:nvSpPr>
        <p:spPr>
          <a:xfrm>
            <a:off x="1336548" y="2973832"/>
            <a:ext cx="556069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defTabSz="39370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개발</a:t>
            </a:r>
            <a:endParaRPr lang="ko-KR" altLang="en-US" sz="2800" b="1" i="0" dirty="0">
              <a:latin typeface="D2Coding" charset="0"/>
            </a:endParaRPr>
          </a:p>
        </p:txBody>
      </p:sp>
      <p:graphicFrame>
        <p:nvGraphicFramePr>
          <p:cNvPr id="34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044435"/>
              </p:ext>
            </p:extLst>
          </p:nvPr>
        </p:nvGraphicFramePr>
        <p:xfrm>
          <a:off x="1339088" y="6966075"/>
          <a:ext cx="15361920" cy="2696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5117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0" sz="2200" b="1" i="0" kern="1200" dirty="0" err="1">
                          <a:solidFill>
                            <a:srgbClr val="FFFFFF"/>
                          </a:solidFill>
                          <a:latin typeface="D2Coding" charset="0"/>
                          <a:ea typeface="?? ??" charset="0"/>
                        </a:rPr>
                        <a:t>데이터명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돋움" charset="0"/>
                        <a:ea typeface="돋움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0" sz="2200" b="1" i="0" kern="1200">
                          <a:solidFill>
                            <a:srgbClr val="FFFFFF"/>
                          </a:solidFill>
                          <a:latin typeface="D2Coding" charset="0"/>
                          <a:ea typeface="?? ??" charset="0"/>
                        </a:rPr>
                        <a:t>수집 기관</a:t>
                      </a:r>
                      <a:endParaRPr lang="ko-KR" altLang="en-US" sz="2000" b="1" kern="1200">
                        <a:solidFill>
                          <a:schemeClr val="bg1"/>
                        </a:solidFill>
                        <a:latin typeface="돋움" charset="0"/>
                        <a:ea typeface="돋움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0" sz="2200" b="1" i="0" kern="1200" dirty="0" err="1">
                          <a:solidFill>
                            <a:srgbClr val="FFFFFF"/>
                          </a:solidFill>
                          <a:latin typeface="D2Coding" charset="0"/>
                          <a:ea typeface="?? ??" charset="0"/>
                        </a:rPr>
                        <a:t>수집</a:t>
                      </a:r>
                      <a:r>
                        <a:rPr kumimoji="0" sz="2200" b="1" i="0" kern="1200" dirty="0">
                          <a:solidFill>
                            <a:srgbClr val="FFFFFF"/>
                          </a:solidFill>
                          <a:latin typeface="D2Coding" charset="0"/>
                          <a:ea typeface="?? ??" charset="0"/>
                        </a:rPr>
                        <a:t> </a:t>
                      </a:r>
                      <a:r>
                        <a:rPr kumimoji="0" sz="2200" b="1" i="0" kern="1200" dirty="0" err="1">
                          <a:solidFill>
                            <a:srgbClr val="FFFFFF"/>
                          </a:solidFill>
                          <a:latin typeface="D2Coding" charset="0"/>
                          <a:ea typeface="?? ??" charset="0"/>
                        </a:rPr>
                        <a:t>속성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돋움" charset="0"/>
                        <a:ea typeface="돋움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0" sz="2200" b="1" i="0" kern="1200" dirty="0">
                          <a:solidFill>
                            <a:srgbClr val="FFFFFF"/>
                          </a:solidFill>
                          <a:latin typeface="D2Coding" charset="0"/>
                          <a:ea typeface="?? ??" charset="0"/>
                        </a:rPr>
                        <a:t>비  고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돋움" charset="0"/>
                        <a:ea typeface="돋움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243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1" sz="18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CCTV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1" sz="1800" b="0" i="0" kern="120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도시교통정보센터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sz="18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지역별 실시간 시각정보</a:t>
                      </a:r>
                      <a:endParaRPr lang="ko-KR" altLang="en-US" sz="1600" b="0" kern="1200" dirty="0">
                        <a:solidFill>
                          <a:srgbClr val="000000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600" b="0" kern="120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243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1" sz="1800" b="0" i="0" kern="120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전세계 대기질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1" sz="1800" b="0" i="0" kern="120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https://</a:t>
                      </a:r>
                      <a:r>
                        <a:rPr kumimoji="0" sz="1800" b="1" i="0" kern="120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aqicn</a:t>
                      </a:r>
                      <a:r>
                        <a:rPr kumimoji="1" sz="1800" b="0" i="0" kern="120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.org/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1" sz="18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전세계 </a:t>
                      </a:r>
                      <a:r>
                        <a:rPr kumimoji="1" sz="1800" b="0" i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대기질</a:t>
                      </a:r>
                      <a:r>
                        <a:rPr kumimoji="1" sz="18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 실시간 정보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600" b="0" kern="120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43">
                <a:tc>
                  <a:txBody>
                    <a:bodyPr/>
                    <a:lstStyle/>
                    <a:p>
                      <a:pPr marL="0" lvl="1" indent="0" algn="ctr" defTabSz="393700" rtl="0" eaLnBrk="1" latinLnBrk="0" hangingPunct="1">
                        <a:buFontTx/>
                        <a:buNone/>
                      </a:pPr>
                      <a:r>
                        <a:rPr kumimoji="1" sz="1800" b="0" i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미세먼지</a:t>
                      </a:r>
                      <a:r>
                        <a:rPr kumimoji="1" sz="18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 </a:t>
                      </a:r>
                      <a:r>
                        <a:rPr kumimoji="1" sz="1800" b="0" i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세부</a:t>
                      </a:r>
                      <a:r>
                        <a:rPr kumimoji="1" sz="1800" b="0" i="0" kern="1200" dirty="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 </a:t>
                      </a:r>
                      <a:r>
                        <a:rPr kumimoji="1" sz="1800" b="0" i="0" kern="1200" dirty="0" err="1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측정정보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1" sz="1800" b="0" i="0" kern="120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에어코리아(환경부)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kumimoji="1" sz="1800" b="0" i="0" kern="1200">
                          <a:solidFill>
                            <a:srgbClr val="000000"/>
                          </a:solidFill>
                          <a:latin typeface="D2Coding" charset="0"/>
                          <a:ea typeface="D2Coding" charset="0"/>
                        </a:rPr>
                        <a:t>연도별 시군구 1시간별 미세먼지/초미세먼지 농도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D2Coding" charset="0"/>
                        <a:ea typeface="D2Coding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텍스트 상자 26"/>
          <p:cNvSpPr txBox="1">
            <a:spLocks/>
          </p:cNvSpPr>
          <p:nvPr/>
        </p:nvSpPr>
        <p:spPr>
          <a:xfrm>
            <a:off x="1336548" y="6442855"/>
            <a:ext cx="640080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defTabSz="39370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dirty="0">
                <a:latin typeface="Pretendard SemiBold"/>
              </a:rPr>
              <a:t>02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미세먼지</a:t>
            </a:r>
            <a:r>
              <a:rPr lang="ko-KR" altLang="en-US" sz="2800" b="1" dirty="0">
                <a:latin typeface="Pretendard SemiBold"/>
              </a:rPr>
              <a:t> 예측</a:t>
            </a:r>
            <a:r>
              <a:rPr lang="en-US" altLang="ko-KR" sz="2800" b="1" dirty="0">
                <a:latin typeface="Pretendard SemiBold"/>
              </a:rPr>
              <a:t> </a:t>
            </a:r>
            <a:r>
              <a:rPr lang="ko-KR" altLang="en-US" sz="2800" b="1" dirty="0">
                <a:latin typeface="Pretendard SemiBold"/>
              </a:rPr>
              <a:t>웹 서비스 개발</a:t>
            </a:r>
            <a:endParaRPr lang="ko-KR" altLang="en-US" sz="2800" b="1" i="0" dirty="0">
              <a:latin typeface="D2Coding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41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1/11)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74" name="TextBox 15"/>
          <p:cNvSpPr txBox="1"/>
          <p:nvPr/>
        </p:nvSpPr>
        <p:spPr>
          <a:xfrm>
            <a:off x="990600" y="3606800"/>
            <a:ext cx="16433800" cy="5430623"/>
          </a:xfrm>
          <a:prstGeom prst="rect">
            <a:avLst/>
          </a:prstGeom>
          <a:solidFill>
            <a:srgbClr val="F6F6FE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프로젝트 개요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6800" y="3924300"/>
            <a:ext cx="15535580" cy="15819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목적 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220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카카오톡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 open builder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활용하여 부동산 매물정보를 제공하는 </a:t>
            </a: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‘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APT.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집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PT</a:t>
            </a: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’ </a:t>
            </a:r>
            <a:r>
              <a:rPr lang="ko-KR" altLang="en-US" sz="22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챗봇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개발</a:t>
            </a:r>
            <a:endParaRPr lang="ko-KR" altLang="en-US" sz="2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 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기간 :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2024.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5.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13(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월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~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5.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27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월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주간 진행</a:t>
            </a:r>
          </a:p>
          <a:p>
            <a:pPr defTabSz="393752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sz="220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팀명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22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부매랑팀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휴먼교육센터 교육생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</a:p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altLang="ko-KR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sz="22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팀원 </a:t>
            </a:r>
            <a:r>
              <a:rPr lang="ko-KR" altLang="en-US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역할 분담 </a:t>
            </a:r>
            <a:r>
              <a:rPr lang="en-US" altLang="ko-KR" sz="2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  <a:endParaRPr lang="ko-KR" altLang="en-US" sz="2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aphicFrame>
        <p:nvGraphicFramePr>
          <p:cNvPr id="33" name="표 32"/>
          <p:cNvGraphicFramePr/>
          <p:nvPr>
            <p:extLst>
              <p:ext uri="{D42A27DB-BD31-4B8C-83A1-F6EECF244321}">
                <p14:modId xmlns:p14="http://schemas.microsoft.com/office/powerpoint/2010/main" val="430901195"/>
              </p:ext>
            </p:extLst>
          </p:nvPr>
        </p:nvGraphicFramePr>
        <p:xfrm>
          <a:off x="1416231" y="5711343"/>
          <a:ext cx="15500169" cy="3174864"/>
        </p:xfrm>
        <a:graphic>
          <a:graphicData uri="http://schemas.openxmlformats.org/drawingml/2006/table">
            <a:tbl>
              <a:tblPr firstRow="1" bandRow="1"/>
              <a:tblGrid>
                <a:gridCol w="1707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757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담당자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역할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bg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김광섭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팀장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프로젝트 총괄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)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180000" algn="l" defTabSz="914400" rtl="0" eaLnBrk="1" fontAlgn="auto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SQL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기반 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조회 및 연동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Django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서버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관리자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데이터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크롤링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+</a:t>
                      </a:r>
                      <a:r>
                        <a:rPr lang="en-US" altLang="ko-KR" sz="20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스케쥴링</a:t>
                      </a:r>
                      <a:r>
                        <a:rPr lang="ko-KR" altLang="en-US" sz="20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구현</a:t>
                      </a:r>
                      <a:endParaRPr lang="ko-KR" alt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942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이○○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PM(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프로젝트 관리</a:t>
                      </a: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)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180000" algn="l" defTabSz="914400" rtl="0" eaLnBrk="1" fontAlgn="auto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SPRING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기반 서비스 구현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플로우차트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작성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맵 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관련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전담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JAVA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서버 관리자</a:t>
                      </a:r>
                      <a:endParaRPr lang="ko-KR" alt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48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김○○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설계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180000" algn="l" defTabSz="914400" rtl="0" eaLnBrk="1" fontAlgn="auto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이미지 디자인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UI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HTML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기반 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구현</a:t>
                      </a:r>
                      <a:endParaRPr lang="ko-KR" alt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481">
                <a:tc>
                  <a:txBody>
                    <a:bodyPr/>
                    <a:lstStyle/>
                    <a:p>
                      <a:pPr marL="0" lvl="0" indent="0" algn="ctr" defTabSz="393752" rtl="0" eaLnBrk="1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김○○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구현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180000" algn="l" defTabSz="914400" rtl="0" eaLnBrk="1" fontAlgn="auto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깃허브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관리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서버 설계 및 구현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HTML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기반 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구현</a:t>
                      </a:r>
                      <a:endParaRPr lang="ko-KR" alt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481">
                <a:tc>
                  <a:txBody>
                    <a:bodyPr/>
                    <a:lstStyle/>
                    <a:p>
                      <a:pPr marL="0" marR="0" lvl="0" indent="-370000" algn="ctr" defTabSz="914400" rtl="0" eaLnBrk="1" fontAlgn="auto" latinLnBrk="0" hangingPunct="1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전○○</a:t>
                      </a: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370000" algn="ctr">
                        <a:lnSpc>
                          <a:spcPct val="9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+mn-cs"/>
                        </a:rPr>
                        <a:t>데이터분석 및 시각화 </a:t>
                      </a:r>
                      <a:endParaRPr lang="ko-KR" altLang="en-US" sz="2000" b="0" kern="12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180000" algn="l" defTabSz="914400" rtl="0" eaLnBrk="1" fontAlgn="auto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발표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기획 총괄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요구사항정의서 작성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플로우차트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작성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시나리오 및 스토리보드 작성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, Python/HTML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기반 데이터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분석</a:t>
                      </a:r>
                      <a:r>
                        <a:rPr lang="en-US" altLang="ko-KR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및 시각화</a:t>
                      </a:r>
                      <a:endParaRPr lang="ko-KR" altLang="en-US" sz="2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  <a:cs typeface="+mn-cs"/>
                      </a:endParaRPr>
                    </a:p>
                  </a:txBody>
                  <a:tcPr anchor="ctr">
                    <a:lnL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145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7527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(2/11)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74" name="TextBox 15"/>
          <p:cNvSpPr txBox="1"/>
          <p:nvPr/>
        </p:nvSpPr>
        <p:spPr>
          <a:xfrm>
            <a:off x="990600" y="3606800"/>
            <a:ext cx="16433800" cy="5430623"/>
          </a:xfrm>
          <a:prstGeom prst="rect">
            <a:avLst/>
          </a:prstGeom>
          <a:solidFill>
            <a:srgbClr val="F6F6FE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서비스 기능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27002" y="3963769"/>
            <a:ext cx="15868921" cy="646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“</a:t>
            </a:r>
            <a:r>
              <a:rPr kumimoji="0" lang="ko-KR" altLang="en-US" sz="3600" b="1" i="0" u="sng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똘똘한 서울 아파트 한 채를 예산에 맞게 구매할 수 있도록 의사결정을 돕는다</a:t>
            </a:r>
            <a:r>
              <a:rPr kumimoji="0" lang="ko-KR" altLang="en-US" sz="36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”</a:t>
            </a:r>
            <a:endParaRPr kumimoji="0" lang="ko-KR" altLang="en-US" sz="3600" b="1" i="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0977" y="4718754"/>
            <a:ext cx="15868921" cy="430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2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kumimoji="0" lang="ko-KR" altLang="en-US" sz="2200" b="1" i="0" baseline="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타겟층</a:t>
            </a:r>
            <a:r>
              <a:rPr kumimoji="0" lang="ko-KR" altLang="en-US" sz="22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en-US" sz="2200" b="1" i="0" baseline="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kumimoji="0" lang="ko-KR" altLang="en-US" sz="22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서울시 아파트 매매를 생각하고 있는 </a:t>
            </a:r>
            <a:r>
              <a:rPr kumimoji="0" lang="en-US" altLang="ko-KR" sz="22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2040</a:t>
            </a:r>
            <a:r>
              <a:rPr kumimoji="0" lang="ko-KR" altLang="en-US" sz="22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세대) </a:t>
            </a:r>
            <a:endParaRPr kumimoji="0" lang="ko-KR" altLang="en-US" sz="2200" b="1" i="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19303" y="5920585"/>
            <a:ext cx="7626545" cy="2728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828800" y="6138374"/>
            <a:ext cx="418553" cy="32925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endParaRPr kumimoji="0" lang="ko-KR" altLang="en-US" sz="2000" b="1" i="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43104" y="6058489"/>
            <a:ext cx="6736115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원하는 아파트 사려면 얼마 정도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2400" b="1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필요할까</a:t>
            </a:r>
            <a:r>
              <a:rPr lang="en-US" altLang="ko-KR" sz="2400" b="1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endParaRPr kumimoji="0" lang="ko-KR" altLang="en-US" sz="2400" b="1" i="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28800" y="6602827"/>
            <a:ext cx="7301210" cy="7355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393752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  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서울시 </a:t>
            </a:r>
            <a:r>
              <a:rPr kumimoji="1" lang="ko-KR" altLang="en-US" sz="190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법정동명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예산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아파트 면적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소형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중형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대형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별 최근 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	</a:t>
            </a:r>
            <a:r>
              <a:rPr kumimoji="1" lang="ko-KR" altLang="en-US" sz="190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실거래가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정보 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</a:t>
            </a:r>
            <a:endParaRPr kumimoji="1" lang="ko-KR" altLang="en-US" sz="19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78507" y="8014978"/>
            <a:ext cx="7328662" cy="3955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kumimoji="1" lang="ko-KR" altLang="en-US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역</a:t>
            </a:r>
            <a:r>
              <a:rPr kumimoji="1" lang="en-US" altLang="ko-KR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1" lang="ko-KR" altLang="en-US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공원 등 아파트의 주변환경을 파악할 수 있는 지도 제공 </a:t>
            </a:r>
            <a:r>
              <a:rPr kumimoji="1" lang="ko-KR" altLang="en-US" sz="1900" b="0" i="0" baseline="0" dirty="0" err="1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제공</a:t>
            </a:r>
            <a:endParaRPr kumimoji="0" lang="ko-KR" altLang="en-US" sz="1900" b="0" i="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34567" y="7531818"/>
            <a:ext cx="418509" cy="34570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  <a:endParaRPr kumimoji="0" lang="ko-KR" altLang="en-US" sz="2000" b="1" i="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72650" y="7456273"/>
            <a:ext cx="6245645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해당 아파트의 주변환경은 어떻지</a:t>
            </a:r>
            <a:r>
              <a:rPr kumimoji="0" lang="en-US" altLang="ko-KR" sz="24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endParaRPr kumimoji="0" lang="ko-KR" altLang="en-US" sz="2400" b="1" i="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430479" y="5918398"/>
            <a:ext cx="7626545" cy="2728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829800" y="6116088"/>
            <a:ext cx="418509" cy="37383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</a:t>
            </a:r>
            <a:endParaRPr kumimoji="0" lang="ko-KR" altLang="en-US" sz="2000" b="1" i="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248309" y="6072171"/>
            <a:ext cx="6210891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서울시 어느 구에 아파트를 매매하면 좋을까</a:t>
            </a:r>
            <a:r>
              <a:rPr kumimoji="0" lang="en-US" altLang="ko-KR" sz="2400" b="1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endParaRPr kumimoji="0" lang="ko-KR" altLang="en-US" sz="2400" b="1" i="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806354" y="6920320"/>
            <a:ext cx="6855657" cy="13788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algn="l" defTabSz="393752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kumimoji="1" lang="en-US" altLang="ko-KR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kumimoji="1" lang="ko-KR" altLang="en-US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서울시 </a:t>
            </a:r>
            <a:r>
              <a:rPr kumimoji="1" lang="ko-KR" altLang="en-US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아파트는 어느 구가 가장 비쌀까</a:t>
            </a:r>
            <a:r>
              <a:rPr kumimoji="1" lang="en-US" altLang="ko-KR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?(</a:t>
            </a:r>
            <a:r>
              <a:rPr kumimoji="1" lang="ko-KR" altLang="en-US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평균 평단 매매가</a:t>
            </a:r>
            <a:r>
              <a:rPr kumimoji="1" lang="en-US" altLang="ko-KR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), </a:t>
            </a:r>
            <a:r>
              <a:rPr kumimoji="1" lang="en-US" altLang="ko-KR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	</a:t>
            </a:r>
            <a:r>
              <a:rPr kumimoji="1" lang="ko-KR" altLang="en-US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가장 </a:t>
            </a:r>
            <a:r>
              <a:rPr kumimoji="1" lang="ko-KR" altLang="en-US" sz="1900" b="0" i="0" baseline="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많이 오른 곳은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?(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연평균 증가율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), 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인구가 적은 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	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곳은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?(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인구 수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등을 한 눈에 알 수 있는 구별 비교분석 </a:t>
            </a:r>
            <a:r>
              <a:rPr kumimoji="1" lang="en-US" altLang="ko-KR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	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정보를 </a:t>
            </a:r>
            <a:r>
              <a:rPr kumimoji="1" lang="ko-KR" altLang="en-US" sz="1900" dirty="0" smtClean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시각화하여 제공</a:t>
            </a:r>
            <a:endParaRPr kumimoji="1" lang="ko-KR" altLang="en-US" sz="1900" b="0" i="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19303" y="5378241"/>
            <a:ext cx="7626545" cy="54234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핵심 기능</a:t>
            </a:r>
            <a:endParaRPr kumimoji="0" lang="ko-KR" altLang="en-US" sz="2800" b="1" i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430479" y="5378241"/>
            <a:ext cx="7643276" cy="542344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서브 기능</a:t>
            </a:r>
            <a:endParaRPr kumimoji="0" lang="ko-KR" altLang="en-US" sz="2800" b="1" i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6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990600" y="3357450"/>
            <a:ext cx="15240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chemeClr val="bg1"/>
                </a:solidFill>
              </a:rPr>
              <a:t>UseCase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326" y="3994270"/>
            <a:ext cx="11362648" cy="4573905"/>
          </a:xfrm>
          <a:prstGeom prst="rect">
            <a:avLst/>
          </a:prstGeom>
        </p:spPr>
      </p:pic>
      <p:sp>
        <p:nvSpPr>
          <p:cNvPr id="18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>
                <a:latin typeface="Pretendard SemiBold"/>
              </a:rPr>
              <a:t>3</a:t>
            </a:r>
            <a:r>
              <a:rPr lang="en-US" altLang="ko-KR" sz="2800" b="1" dirty="0" smtClean="0">
                <a:latin typeface="Pretendard SemiBold"/>
              </a:rPr>
              <a:t>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7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6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990600" y="3357450"/>
            <a:ext cx="2895600" cy="4633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solidFill>
                  <a:schemeClr val="bg1"/>
                </a:solidFill>
              </a:rPr>
              <a:t>SequenceDiagram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702" y="3734519"/>
            <a:ext cx="9448800" cy="5079654"/>
          </a:xfrm>
          <a:prstGeom prst="rect">
            <a:avLst/>
          </a:prstGeom>
        </p:spPr>
      </p:pic>
      <p:sp>
        <p:nvSpPr>
          <p:cNvPr id="18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(4/11)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8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146300"/>
            <a:ext cx="16802100" cy="25400"/>
          </a:xfrm>
          <a:prstGeom prst="rect">
            <a:avLst/>
          </a:prstGeom>
        </p:spPr>
      </p:pic>
      <p:sp>
        <p:nvSpPr>
          <p:cNvPr id="72" name="TextBox 9"/>
          <p:cNvSpPr txBox="1"/>
          <p:nvPr/>
        </p:nvSpPr>
        <p:spPr>
          <a:xfrm>
            <a:off x="990600" y="2603500"/>
            <a:ext cx="149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1" dirty="0" smtClean="0">
                <a:latin typeface="Pretendard SemiBold"/>
              </a:rPr>
              <a:t>01 </a:t>
            </a:r>
            <a:r>
              <a:rPr lang="ko-KR" altLang="ko-KR" sz="2800" b="1" dirty="0" err="1">
                <a:latin typeface="Pretendard SemiBold"/>
              </a:rPr>
              <a:t>ㅣ</a:t>
            </a:r>
            <a:r>
              <a:rPr lang="ko-KR" altLang="en-US" sz="2800" b="1" dirty="0" err="1">
                <a:latin typeface="Pretendard SemiBold"/>
              </a:rPr>
              <a:t>부동산</a:t>
            </a:r>
            <a:r>
              <a:rPr lang="ko-KR" altLang="en-US" sz="2800" b="1" dirty="0">
                <a:latin typeface="Pretendard SemiBold"/>
              </a:rPr>
              <a:t> 정보 제공 </a:t>
            </a:r>
            <a:r>
              <a:rPr lang="ko-KR" altLang="en-US" sz="2800" b="1" dirty="0" err="1">
                <a:latin typeface="Pretendard SemiBold"/>
              </a:rPr>
              <a:t>챗봇</a:t>
            </a:r>
            <a:r>
              <a:rPr lang="ko-KR" altLang="en-US" sz="2800" b="1" dirty="0">
                <a:latin typeface="Pretendard SemiBold"/>
              </a:rPr>
              <a:t> </a:t>
            </a:r>
            <a:r>
              <a:rPr lang="ko-KR" altLang="en-US" sz="2800" b="1" dirty="0" smtClean="0">
                <a:latin typeface="Pretendard SemiBold"/>
              </a:rPr>
              <a:t>개발</a:t>
            </a:r>
            <a:r>
              <a:rPr lang="en-US" altLang="ko-KR" sz="2800" b="1" dirty="0" smtClean="0">
                <a:latin typeface="Pretendard SemiBold"/>
              </a:rPr>
              <a:t>(</a:t>
            </a:r>
            <a:r>
              <a:rPr lang="en-US" altLang="ko-KR" sz="2800" b="1" dirty="0" smtClean="0">
                <a:latin typeface="Pretendard SemiBold"/>
              </a:rPr>
              <a:t>5</a:t>
            </a:r>
            <a:r>
              <a:rPr lang="en-US" altLang="ko-KR" sz="2800" b="1" dirty="0" smtClean="0">
                <a:latin typeface="Pretendard SemiBold"/>
              </a:rPr>
              <a:t>/11)</a:t>
            </a:r>
            <a:endParaRPr lang="ko-KR" altLang="ko-KR" sz="2800" b="1" dirty="0">
              <a:latin typeface="Pretendard SemiBold"/>
            </a:endParaRPr>
          </a:p>
        </p:txBody>
      </p:sp>
      <p:sp>
        <p:nvSpPr>
          <p:cNvPr id="74" name="TextBox 15"/>
          <p:cNvSpPr txBox="1"/>
          <p:nvPr/>
        </p:nvSpPr>
        <p:spPr>
          <a:xfrm>
            <a:off x="990600" y="3606800"/>
            <a:ext cx="16433800" cy="5430623"/>
          </a:xfrm>
          <a:prstGeom prst="rect">
            <a:avLst/>
          </a:prstGeom>
          <a:solidFill>
            <a:srgbClr val="F6F6FE"/>
          </a:solidFill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90600" y="3357450"/>
            <a:ext cx="3200400" cy="463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요구사항정의서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31" name="Group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244019"/>
              </p:ext>
            </p:extLst>
          </p:nvPr>
        </p:nvGraphicFramePr>
        <p:xfrm>
          <a:off x="1349713" y="4009450"/>
          <a:ext cx="15748000" cy="5008273"/>
        </p:xfrm>
        <a:graphic>
          <a:graphicData uri="http://schemas.openxmlformats.org/drawingml/2006/table">
            <a:tbl>
              <a:tblPr/>
              <a:tblGrid>
                <a:gridCol w="1630363">
                  <a:extLst>
                    <a:ext uri="{9D8B030D-6E8A-4147-A177-3AD203B41FA5}">
                      <a16:colId xmlns:a16="http://schemas.microsoft.com/office/drawing/2014/main" val="51026808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213179568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07173416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105471369"/>
                    </a:ext>
                  </a:extLst>
                </a:gridCol>
                <a:gridCol w="1134724">
                  <a:extLst>
                    <a:ext uri="{9D8B030D-6E8A-4147-A177-3AD203B41FA5}">
                      <a16:colId xmlns:a16="http://schemas.microsoft.com/office/drawing/2014/main" val="3699388106"/>
                    </a:ext>
                  </a:extLst>
                </a:gridCol>
                <a:gridCol w="7344113">
                  <a:extLst>
                    <a:ext uri="{9D8B030D-6E8A-4147-A177-3AD203B41FA5}">
                      <a16:colId xmlns:a16="http://schemas.microsoft.com/office/drawing/2014/main" val="1120468379"/>
                    </a:ext>
                  </a:extLst>
                </a:gridCol>
              </a:tblGrid>
              <a:tr h="470247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요구사항ID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요구사항명</a:t>
                      </a:r>
                      <a:endParaRPr kumimoji="1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우선순위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기능 설명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74498"/>
                  </a:ext>
                </a:extLst>
              </a:tr>
              <a:tr h="1032011">
                <a:tc rowSpan="3"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CHAT01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기본 안내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CHAT01_START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상담 시작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49263" indent="-4492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347663" indent="-36830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웰컴블록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: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챗봇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소개와 인사</a:t>
                      </a:r>
                    </a:p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입력창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플레이스홀더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: ‘아파트 최근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실거래가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조회’ 혹은 ‘지역구별 비교분석정보 조회’ 버튼 선택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260047"/>
                  </a:ext>
                </a:extLst>
              </a:tr>
              <a:tr h="480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CHAT01_BACK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플백블록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69888"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잘못된 입력 혹은 이해하지 못하는 정보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입력시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안내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435996"/>
                  </a:ext>
                </a:extLst>
              </a:tr>
              <a:tr h="768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CHAT01_CLOSE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상담 종료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69888"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상담종료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버튼 선택 혹은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채팅창에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‘종료’ 등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입력시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종료</a:t>
                      </a:r>
                    </a:p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30분 이상 응답이 없으면 안내 메시지 발송 후 종료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84104"/>
                  </a:ext>
                </a:extLst>
              </a:tr>
              <a:tr h="540907"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CHAT02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로그인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CHAT02_LOGIN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로그인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69888"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카카오 ID 연동 로그인 기능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1544"/>
                  </a:ext>
                </a:extLst>
              </a:tr>
              <a:tr h="801521">
                <a:tc rowSpan="2"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>
                      <a:lvl1pPr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0" algn="ctr" defTabSz="1028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아파트별 </a:t>
                      </a:r>
                      <a:b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정보제공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APT01_WON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최근 실거래가 </a:t>
                      </a:r>
                      <a:b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49263" indent="-4492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347663" indent="-36830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‘아파트 최근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실거래가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조회’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를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선택한 후, 조회를 원하는 서울시 구,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아파트명을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입력하면 면적(소형, 중형, 대형)별 최근실거래가 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989861"/>
                  </a:ext>
                </a:extLst>
              </a:tr>
              <a:tr h="719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APT01_NAME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아파트명</a:t>
                      </a:r>
                      <a:b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</a:b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정보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-369888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9890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0" marR="0" lvl="0" indent="-369888" algn="ctr" defTabSz="1028700" rtl="0" eaLnBrk="1" fontAlgn="base" latinLnBrk="0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449263" indent="-4492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1pPr>
                      <a:lvl2pPr marL="347663" indent="-36830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 sz="24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2pPr>
                      <a:lvl3pPr marL="152876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?? ??" charset="0"/>
                        <a:defRPr sz="2000"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3pPr>
                      <a:lvl4pPr marL="2068513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4pPr>
                      <a:lvl5pPr marL="2609850" defTabSz="1028700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5pPr>
                      <a:lvl6pPr marL="30670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6pPr>
                      <a:lvl7pPr marL="35242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7pPr>
                      <a:lvl8pPr marL="39814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8pPr>
                      <a:lvl9pPr marL="4438650" defTabSz="10287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?? ??" charset="0"/>
                        <a:defRPr>
                          <a:solidFill>
                            <a:schemeClr val="tx1"/>
                          </a:solidFill>
                          <a:latin typeface="?? ??" charset="0"/>
                          <a:ea typeface="?? ??" charset="0"/>
                          <a:cs typeface="?? ??" charset="0"/>
                          <a:sym typeface="?? ??" charset="0"/>
                        </a:defRPr>
                      </a:lvl9pPr>
                    </a:lstStyle>
                    <a:p>
                      <a:pPr marL="180000" marR="0" lvl="1" indent="-180000" algn="l" defTabSz="914400" rtl="0" eaLnBrk="1" fontAlgn="base" latinLnBrk="1" hangingPunct="1">
                        <a:lnSpc>
                          <a:spcPct val="99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아파트명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알고 싶어요’ 버튼을 선택하고,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법정동명과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예산을 선택하면 거래량 순으로 </a:t>
                      </a:r>
                      <a:r>
                        <a:rPr lang="ko-KR" altLang="en-US" sz="2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아파트명</a:t>
                      </a:r>
                      <a:r>
                        <a:rPr lang="ko-KR" altLang="en-US" sz="2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  <a:cs typeface="+mn-cs"/>
                        </a:rPr>
                        <a:t> 리스트 제공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748967"/>
                  </a:ext>
                </a:extLst>
              </a:tr>
            </a:tbl>
          </a:graphicData>
        </a:graphic>
      </p:graphicFrame>
      <p:sp>
        <p:nvSpPr>
          <p:cNvPr id="17" name="TextBox 6"/>
          <p:cNvSpPr txBox="1"/>
          <p:nvPr/>
        </p:nvSpPr>
        <p:spPr>
          <a:xfrm>
            <a:off x="381000" y="660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7200" dirty="0" smtClean="0">
                <a:ea typeface="Pretendard Bold"/>
              </a:rPr>
              <a:t>03</a:t>
            </a:r>
            <a:endParaRPr lang="en-US" sz="7200" dirty="0">
              <a:ea typeface="Pretendard Bold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203450" y="825500"/>
            <a:ext cx="0" cy="10668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5"/>
          <p:cNvSpPr txBox="1"/>
          <p:nvPr/>
        </p:nvSpPr>
        <p:spPr>
          <a:xfrm>
            <a:off x="2863850" y="647700"/>
            <a:ext cx="54419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ea typeface="Pretendard Bold"/>
              </a:rPr>
              <a:t>설계</a:t>
            </a:r>
            <a:r>
              <a:rPr lang="en-US" altLang="ko-KR" sz="7000" dirty="0" smtClean="0">
                <a:ea typeface="Pretendard Bold"/>
              </a:rPr>
              <a:t>/</a:t>
            </a:r>
            <a:r>
              <a:rPr lang="ko-KR" altLang="en-US" sz="7000" b="0" i="0" u="none" strike="noStrike" dirty="0" smtClean="0">
                <a:ea typeface="Pretendard Bold"/>
              </a:rPr>
              <a:t>개발 경험</a:t>
            </a:r>
            <a:endParaRPr lang="ko-KR" sz="7000" b="0" i="0" u="none" strike="noStrike" dirty="0">
              <a:ea typeface="Pretendard Bold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17405985" y="9486900"/>
            <a:ext cx="577215" cy="532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93700"/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?? ??" charset="0"/>
              </a:rPr>
              <a:t>9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2810</Words>
  <Application>Microsoft Office PowerPoint</Application>
  <PresentationFormat>사용자 지정</PresentationFormat>
  <Paragraphs>655</Paragraphs>
  <Slides>41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6" baseType="lpstr">
      <vt:lpstr>휴먼둥근헤드라인</vt:lpstr>
      <vt:lpstr>Pretendard Regular</vt:lpstr>
      <vt:lpstr>Pretendard Bold</vt:lpstr>
      <vt:lpstr>휴먼엑스포</vt:lpstr>
      <vt:lpstr>?? ??</vt:lpstr>
      <vt:lpstr>한컴 말랑말랑 Bold</vt:lpstr>
      <vt:lpstr>Pretendard SemiBold</vt:lpstr>
      <vt:lpstr>맑은 고딕</vt:lpstr>
      <vt:lpstr>Pretendard Medium</vt:lpstr>
      <vt:lpstr>한컴 말랑말랑 Regular</vt:lpstr>
      <vt:lpstr>Calibri</vt:lpstr>
      <vt:lpstr>Arial</vt:lpstr>
      <vt:lpstr>돋움</vt:lpstr>
      <vt:lpstr>D2Coding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</dc:creator>
  <cp:lastModifiedBy>human</cp:lastModifiedBy>
  <cp:revision>242</cp:revision>
  <dcterms:created xsi:type="dcterms:W3CDTF">2006-08-16T00:00:00Z</dcterms:created>
  <dcterms:modified xsi:type="dcterms:W3CDTF">2024-07-30T08:32:51Z</dcterms:modified>
</cp:coreProperties>
</file>